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766" r:id="rId1"/>
  </p:sldMasterIdLst>
  <p:notesMasterIdLst>
    <p:notesMasterId r:id="rId310"/>
  </p:notesMasterIdLst>
  <p:sldIdLst>
    <p:sldId id="1119" r:id="rId2"/>
    <p:sldId id="1652" r:id="rId3"/>
    <p:sldId id="1100" r:id="rId4"/>
    <p:sldId id="1290" r:id="rId5"/>
    <p:sldId id="1291" r:id="rId6"/>
    <p:sldId id="1292" r:id="rId7"/>
    <p:sldId id="1293" r:id="rId8"/>
    <p:sldId id="1294" r:id="rId9"/>
    <p:sldId id="1295" r:id="rId10"/>
    <p:sldId id="1296" r:id="rId11"/>
    <p:sldId id="1297" r:id="rId12"/>
    <p:sldId id="1298" r:id="rId13"/>
    <p:sldId id="1299" r:id="rId14"/>
    <p:sldId id="1300" r:id="rId15"/>
    <p:sldId id="1301" r:id="rId16"/>
    <p:sldId id="1302" r:id="rId17"/>
    <p:sldId id="1412" r:id="rId18"/>
    <p:sldId id="1403" r:id="rId19"/>
    <p:sldId id="1303" r:id="rId20"/>
    <p:sldId id="1413" r:id="rId21"/>
    <p:sldId id="1414" r:id="rId22"/>
    <p:sldId id="1311" r:id="rId23"/>
    <p:sldId id="1310" r:id="rId24"/>
    <p:sldId id="1312" r:id="rId25"/>
    <p:sldId id="1313" r:id="rId26"/>
    <p:sldId id="1314" r:id="rId27"/>
    <p:sldId id="1315" r:id="rId28"/>
    <p:sldId id="1316" r:id="rId29"/>
    <p:sldId id="1317" r:id="rId30"/>
    <p:sldId id="1318" r:id="rId31"/>
    <p:sldId id="1319" r:id="rId32"/>
    <p:sldId id="1320" r:id="rId33"/>
    <p:sldId id="1321" r:id="rId34"/>
    <p:sldId id="1415" r:id="rId35"/>
    <p:sldId id="1422" r:id="rId36"/>
    <p:sldId id="1417" r:id="rId37"/>
    <p:sldId id="1423" r:id="rId38"/>
    <p:sldId id="1424" r:id="rId39"/>
    <p:sldId id="1425" r:id="rId40"/>
    <p:sldId id="1420" r:id="rId41"/>
    <p:sldId id="1426" r:id="rId42"/>
    <p:sldId id="1427" r:id="rId43"/>
    <p:sldId id="1322" r:id="rId44"/>
    <p:sldId id="1323" r:id="rId45"/>
    <p:sldId id="1430" r:id="rId46"/>
    <p:sldId id="1431" r:id="rId47"/>
    <p:sldId id="1432" r:id="rId48"/>
    <p:sldId id="1324" r:id="rId49"/>
    <p:sldId id="1429" r:id="rId50"/>
    <p:sldId id="1428" r:id="rId51"/>
    <p:sldId id="1325" r:id="rId52"/>
    <p:sldId id="1326" r:id="rId53"/>
    <p:sldId id="1327" r:id="rId54"/>
    <p:sldId id="1328" r:id="rId55"/>
    <p:sldId id="1329" r:id="rId56"/>
    <p:sldId id="1330" r:id="rId57"/>
    <p:sldId id="1331" r:id="rId58"/>
    <p:sldId id="1619" r:id="rId59"/>
    <p:sldId id="1623" r:id="rId60"/>
    <p:sldId id="1621" r:id="rId61"/>
    <p:sldId id="1405" r:id="rId62"/>
    <p:sldId id="1433" r:id="rId63"/>
    <p:sldId id="1434" r:id="rId64"/>
    <p:sldId id="1435" r:id="rId65"/>
    <p:sldId id="1436" r:id="rId66"/>
    <p:sldId id="1437" r:id="rId67"/>
    <p:sldId id="1438" r:id="rId68"/>
    <p:sldId id="1439" r:id="rId69"/>
    <p:sldId id="1440" r:id="rId70"/>
    <p:sldId id="1441" r:id="rId71"/>
    <p:sldId id="1653" r:id="rId72"/>
    <p:sldId id="1442" r:id="rId73"/>
    <p:sldId id="1443" r:id="rId74"/>
    <p:sldId id="1444" r:id="rId75"/>
    <p:sldId id="1445" r:id="rId76"/>
    <p:sldId id="1620" r:id="rId77"/>
    <p:sldId id="1406" r:id="rId78"/>
    <p:sldId id="1446" r:id="rId79"/>
    <p:sldId id="1447" r:id="rId80"/>
    <p:sldId id="1448" r:id="rId81"/>
    <p:sldId id="1449" r:id="rId82"/>
    <p:sldId id="1450" r:id="rId83"/>
    <p:sldId id="1451" r:id="rId84"/>
    <p:sldId id="1452" r:id="rId85"/>
    <p:sldId id="1453" r:id="rId86"/>
    <p:sldId id="1454" r:id="rId87"/>
    <p:sldId id="1455" r:id="rId88"/>
    <p:sldId id="1456" r:id="rId89"/>
    <p:sldId id="1457" r:id="rId90"/>
    <p:sldId id="1458" r:id="rId91"/>
    <p:sldId id="1459" r:id="rId92"/>
    <p:sldId id="1460" r:id="rId93"/>
    <p:sldId id="1461" r:id="rId94"/>
    <p:sldId id="1462" r:id="rId95"/>
    <p:sldId id="1466" r:id="rId96"/>
    <p:sldId id="1609" r:id="rId97"/>
    <p:sldId id="1476" r:id="rId98"/>
    <p:sldId id="1477" r:id="rId99"/>
    <p:sldId id="1478" r:id="rId100"/>
    <p:sldId id="1479" r:id="rId101"/>
    <p:sldId id="1480" r:id="rId102"/>
    <p:sldId id="1481" r:id="rId103"/>
    <p:sldId id="1482" r:id="rId104"/>
    <p:sldId id="1483" r:id="rId105"/>
    <p:sldId id="1484" r:id="rId106"/>
    <p:sldId id="1485" r:id="rId107"/>
    <p:sldId id="1486" r:id="rId108"/>
    <p:sldId id="1487" r:id="rId109"/>
    <p:sldId id="1488" r:id="rId110"/>
    <p:sldId id="1489" r:id="rId111"/>
    <p:sldId id="1490" r:id="rId112"/>
    <p:sldId id="1491" r:id="rId113"/>
    <p:sldId id="1492" r:id="rId114"/>
    <p:sldId id="1493" r:id="rId115"/>
    <p:sldId id="1494" r:id="rId116"/>
    <p:sldId id="1495" r:id="rId117"/>
    <p:sldId id="1496" r:id="rId118"/>
    <p:sldId id="1497" r:id="rId119"/>
    <p:sldId id="1498" r:id="rId120"/>
    <p:sldId id="1464" r:id="rId121"/>
    <p:sldId id="1465" r:id="rId122"/>
    <p:sldId id="1467" r:id="rId123"/>
    <p:sldId id="1468" r:id="rId124"/>
    <p:sldId id="1469" r:id="rId125"/>
    <p:sldId id="1470" r:id="rId126"/>
    <p:sldId id="1471" r:id="rId127"/>
    <p:sldId id="1472" r:id="rId128"/>
    <p:sldId id="1473" r:id="rId129"/>
    <p:sldId id="1474" r:id="rId130"/>
    <p:sldId id="1475" r:id="rId131"/>
    <p:sldId id="1622" r:id="rId132"/>
    <p:sldId id="1624" r:id="rId133"/>
    <p:sldId id="1625" r:id="rId134"/>
    <p:sldId id="1626" r:id="rId135"/>
    <p:sldId id="1408" r:id="rId136"/>
    <p:sldId id="1499" r:id="rId137"/>
    <p:sldId id="1500" r:id="rId138"/>
    <p:sldId id="1501" r:id="rId139"/>
    <p:sldId id="1502" r:id="rId140"/>
    <p:sldId id="1503" r:id="rId141"/>
    <p:sldId id="1504" r:id="rId142"/>
    <p:sldId id="1505" r:id="rId143"/>
    <p:sldId id="1506" r:id="rId144"/>
    <p:sldId id="1507" r:id="rId145"/>
    <p:sldId id="1508" r:id="rId146"/>
    <p:sldId id="1510" r:id="rId147"/>
    <p:sldId id="1511" r:id="rId148"/>
    <p:sldId id="1512" r:id="rId149"/>
    <p:sldId id="1513" r:id="rId150"/>
    <p:sldId id="1514" r:id="rId151"/>
    <p:sldId id="1515" r:id="rId152"/>
    <p:sldId id="1516" r:id="rId153"/>
    <p:sldId id="1517" r:id="rId154"/>
    <p:sldId id="1627" r:id="rId155"/>
    <p:sldId id="1628" r:id="rId156"/>
    <p:sldId id="1629" r:id="rId157"/>
    <p:sldId id="1630" r:id="rId158"/>
    <p:sldId id="1631" r:id="rId159"/>
    <p:sldId id="1654" r:id="rId160"/>
    <p:sldId id="1655" r:id="rId161"/>
    <p:sldId id="1656" r:id="rId162"/>
    <p:sldId id="1657" r:id="rId163"/>
    <p:sldId id="1658" r:id="rId164"/>
    <p:sldId id="1659" r:id="rId165"/>
    <p:sldId id="1660" r:id="rId166"/>
    <p:sldId id="1661" r:id="rId167"/>
    <p:sldId id="1662" r:id="rId168"/>
    <p:sldId id="1407" r:id="rId169"/>
    <p:sldId id="1518" r:id="rId170"/>
    <p:sldId id="1519" r:id="rId171"/>
    <p:sldId id="1610" r:id="rId172"/>
    <p:sldId id="1611" r:id="rId173"/>
    <p:sldId id="1612" r:id="rId174"/>
    <p:sldId id="1613" r:id="rId175"/>
    <p:sldId id="1614" r:id="rId176"/>
    <p:sldId id="1615" r:id="rId177"/>
    <p:sldId id="1616" r:id="rId178"/>
    <p:sldId id="1617" r:id="rId179"/>
    <p:sldId id="1520" r:id="rId180"/>
    <p:sldId id="1521" r:id="rId181"/>
    <p:sldId id="1663" r:id="rId182"/>
    <p:sldId id="1522" r:id="rId183"/>
    <p:sldId id="1523" r:id="rId184"/>
    <p:sldId id="1524" r:id="rId185"/>
    <p:sldId id="1525" r:id="rId186"/>
    <p:sldId id="1526" r:id="rId187"/>
    <p:sldId id="1664" r:id="rId188"/>
    <p:sldId id="1527" r:id="rId189"/>
    <p:sldId id="1528" r:id="rId190"/>
    <p:sldId id="1529" r:id="rId191"/>
    <p:sldId id="1541" r:id="rId192"/>
    <p:sldId id="1665" r:id="rId193"/>
    <p:sldId id="1666" r:id="rId194"/>
    <p:sldId id="1667" r:id="rId195"/>
    <p:sldId id="1668" r:id="rId196"/>
    <p:sldId id="1530" r:id="rId197"/>
    <p:sldId id="1531" r:id="rId198"/>
    <p:sldId id="1532" r:id="rId199"/>
    <p:sldId id="1533" r:id="rId200"/>
    <p:sldId id="1534" r:id="rId201"/>
    <p:sldId id="1535" r:id="rId202"/>
    <p:sldId id="1536" r:id="rId203"/>
    <p:sldId id="1537" r:id="rId204"/>
    <p:sldId id="1538" r:id="rId205"/>
    <p:sldId id="1539" r:id="rId206"/>
    <p:sldId id="1540" r:id="rId207"/>
    <p:sldId id="1542" r:id="rId208"/>
    <p:sldId id="1543" r:id="rId209"/>
    <p:sldId id="1544" r:id="rId210"/>
    <p:sldId id="1545" r:id="rId211"/>
    <p:sldId id="1548" r:id="rId212"/>
    <p:sldId id="1546" r:id="rId213"/>
    <p:sldId id="1547" r:id="rId214"/>
    <p:sldId id="1549" r:id="rId215"/>
    <p:sldId id="1550" r:id="rId216"/>
    <p:sldId id="1551" r:id="rId217"/>
    <p:sldId id="1633" r:id="rId218"/>
    <p:sldId id="1634" r:id="rId219"/>
    <p:sldId id="1635" r:id="rId220"/>
    <p:sldId id="1636" r:id="rId221"/>
    <p:sldId id="1637" r:id="rId222"/>
    <p:sldId id="1409" r:id="rId223"/>
    <p:sldId id="1552" r:id="rId224"/>
    <p:sldId id="1553" r:id="rId225"/>
    <p:sldId id="1554" r:id="rId226"/>
    <p:sldId id="1555" r:id="rId227"/>
    <p:sldId id="1556" r:id="rId228"/>
    <p:sldId id="1557" r:id="rId229"/>
    <p:sldId id="1559" r:id="rId230"/>
    <p:sldId id="1558" r:id="rId231"/>
    <p:sldId id="1642" r:id="rId232"/>
    <p:sldId id="1643" r:id="rId233"/>
    <p:sldId id="1638" r:id="rId234"/>
    <p:sldId id="1641" r:id="rId235"/>
    <p:sldId id="1640" r:id="rId236"/>
    <p:sldId id="1639" r:id="rId237"/>
    <p:sldId id="1410" r:id="rId238"/>
    <p:sldId id="1359" r:id="rId239"/>
    <p:sldId id="1360" r:id="rId240"/>
    <p:sldId id="1361" r:id="rId241"/>
    <p:sldId id="1563" r:id="rId242"/>
    <p:sldId id="1560" r:id="rId243"/>
    <p:sldId id="1564" r:id="rId244"/>
    <p:sldId id="1561" r:id="rId245"/>
    <p:sldId id="1363" r:id="rId246"/>
    <p:sldId id="1364" r:id="rId247"/>
    <p:sldId id="1365" r:id="rId248"/>
    <p:sldId id="1366" r:id="rId249"/>
    <p:sldId id="1565" r:id="rId250"/>
    <p:sldId id="1367" r:id="rId251"/>
    <p:sldId id="1368" r:id="rId252"/>
    <p:sldId id="1369" r:id="rId253"/>
    <p:sldId id="1566" r:id="rId254"/>
    <p:sldId id="1371" r:id="rId255"/>
    <p:sldId id="1372" r:id="rId256"/>
    <p:sldId id="1373" r:id="rId257"/>
    <p:sldId id="1567" r:id="rId258"/>
    <p:sldId id="1562" r:id="rId259"/>
    <p:sldId id="1568" r:id="rId260"/>
    <p:sldId id="1569" r:id="rId261"/>
    <p:sldId id="1570" r:id="rId262"/>
    <p:sldId id="1571" r:id="rId263"/>
    <p:sldId id="1572" r:id="rId264"/>
    <p:sldId id="1573" r:id="rId265"/>
    <p:sldId id="1574" r:id="rId266"/>
    <p:sldId id="1575" r:id="rId267"/>
    <p:sldId id="1576" r:id="rId268"/>
    <p:sldId id="1577" r:id="rId269"/>
    <p:sldId id="1578" r:id="rId270"/>
    <p:sldId id="1579" r:id="rId271"/>
    <p:sldId id="1580" r:id="rId272"/>
    <p:sldId id="1581" r:id="rId273"/>
    <p:sldId id="1582" r:id="rId274"/>
    <p:sldId id="1583" r:id="rId275"/>
    <p:sldId id="1584" r:id="rId276"/>
    <p:sldId id="1647" r:id="rId277"/>
    <p:sldId id="1644" r:id="rId278"/>
    <p:sldId id="1645" r:id="rId279"/>
    <p:sldId id="1646" r:id="rId280"/>
    <p:sldId id="1411" r:id="rId281"/>
    <p:sldId id="1585" r:id="rId282"/>
    <p:sldId id="1586" r:id="rId283"/>
    <p:sldId id="1587" r:id="rId284"/>
    <p:sldId id="1588" r:id="rId285"/>
    <p:sldId id="1589" r:id="rId286"/>
    <p:sldId id="1590" r:id="rId287"/>
    <p:sldId id="1591" r:id="rId288"/>
    <p:sldId id="1592" r:id="rId289"/>
    <p:sldId id="1593" r:id="rId290"/>
    <p:sldId id="1595" r:id="rId291"/>
    <p:sldId id="1594" r:id="rId292"/>
    <p:sldId id="1596" r:id="rId293"/>
    <p:sldId id="1597" r:id="rId294"/>
    <p:sldId id="1598" r:id="rId295"/>
    <p:sldId id="1599" r:id="rId296"/>
    <p:sldId id="1600" r:id="rId297"/>
    <p:sldId id="1601" r:id="rId298"/>
    <p:sldId id="1602" r:id="rId299"/>
    <p:sldId id="1603" r:id="rId300"/>
    <p:sldId id="1605" r:id="rId301"/>
    <p:sldId id="1606" r:id="rId302"/>
    <p:sldId id="1607" r:id="rId303"/>
    <p:sldId id="1608" r:id="rId304"/>
    <p:sldId id="1618" r:id="rId305"/>
    <p:sldId id="1648" r:id="rId306"/>
    <p:sldId id="1649" r:id="rId307"/>
    <p:sldId id="1650" r:id="rId308"/>
    <p:sldId id="1651" r:id="rId309"/>
  </p:sldIdLst>
  <p:sldSz cx="9906000" cy="6858000" type="A4"/>
  <p:notesSz cx="9928225" cy="6797675"/>
  <p:embeddedFontLst>
    <p:embeddedFont>
      <p:font typeface="Calibri" panose="020F0502020204030204" pitchFamily="34" charset="0"/>
      <p:regular r:id="rId311"/>
      <p:bold r:id="rId312"/>
      <p:italic r:id="rId313"/>
      <p:boldItalic r:id="rId314"/>
    </p:embeddedFont>
    <p:embeddedFont>
      <p:font typeface="Calibri Light" panose="020F0302020204030204" pitchFamily="34" charset="0"/>
      <p:regular r:id="rId315"/>
      <p:italic r:id="rId316"/>
    </p:embeddedFont>
    <p:embeddedFont>
      <p:font typeface="Candara" panose="020E0502030303020204" pitchFamily="34" charset="0"/>
      <p:regular r:id="rId317"/>
      <p:bold r:id="rId318"/>
      <p:italic r:id="rId319"/>
      <p:boldItalic r:id="rId320"/>
    </p:embeddedFont>
    <p:embeddedFont>
      <p:font typeface="Consolas" panose="020B0609020204030204" pitchFamily="49" charset="0"/>
      <p:regular r:id="rId321"/>
      <p:bold r:id="rId322"/>
      <p:italic r:id="rId323"/>
      <p:boldItalic r:id="rId324"/>
    </p:embeddedFont>
    <p:embeddedFont>
      <p:font typeface="고도 M" panose="02000503000000020004" pitchFamily="2" charset="-127"/>
      <p:regular r:id="rId325"/>
    </p:embeddedFont>
    <p:embeddedFont>
      <p:font typeface="맑은 고딕" panose="020B0503020000020004" pitchFamily="50" charset="-127"/>
      <p:regular r:id="rId326"/>
      <p:bold r:id="rId327"/>
    </p:embeddedFont>
    <p:embeddedFont>
      <p:font typeface="맑은 고딕" panose="020B0503020000020004" pitchFamily="50" charset="-127"/>
      <p:regular r:id="rId326"/>
      <p:bold r:id="rId3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7" orient="horz" pos="2160" userDrawn="1">
          <p15:clr>
            <a:srgbClr val="A4A3A4"/>
          </p15:clr>
        </p15:guide>
        <p15:guide id="39" pos="3120" userDrawn="1">
          <p15:clr>
            <a:srgbClr val="A4A3A4"/>
          </p15:clr>
        </p15:guide>
        <p15:guide id="41" pos="6068" userDrawn="1">
          <p15:clr>
            <a:srgbClr val="A4A3A4"/>
          </p15:clr>
        </p15:guide>
        <p15:guide id="45" orient="horz" pos="3906" userDrawn="1">
          <p15:clr>
            <a:srgbClr val="A4A3A4"/>
          </p15:clr>
        </p15:guide>
        <p15:guide id="47" pos="2984" userDrawn="1">
          <p15:clr>
            <a:srgbClr val="A4A3A4"/>
          </p15:clr>
        </p15:guide>
        <p15:guide id="48" pos="3256" userDrawn="1">
          <p15:clr>
            <a:srgbClr val="A4A3A4"/>
          </p15:clr>
        </p15:guide>
        <p15:guide id="51" orient="horz" pos="4204">
          <p15:clr>
            <a:srgbClr val="A4A3A4"/>
          </p15:clr>
        </p15:guide>
        <p15:guide id="52" orient="horz" pos="4044">
          <p15:clr>
            <a:srgbClr val="A4A3A4"/>
          </p15:clr>
        </p15:guide>
        <p15:guide id="53" orient="horz" pos="4013">
          <p15:clr>
            <a:srgbClr val="A4A3A4"/>
          </p15:clr>
        </p15:guide>
        <p15:guide id="54" orient="horz" pos="4156" userDrawn="1">
          <p15:clr>
            <a:srgbClr val="A4A3A4"/>
          </p15:clr>
        </p15:guide>
        <p15:guide id="55" orient="horz" pos="4242">
          <p15:clr>
            <a:srgbClr val="A4A3A4"/>
          </p15:clr>
        </p15:guide>
        <p15:guide id="57" orient="horz" pos="187" userDrawn="1">
          <p15:clr>
            <a:srgbClr val="A4A3A4"/>
          </p15:clr>
        </p15:guide>
        <p15:guide id="58" pos="172" userDrawn="1">
          <p15:clr>
            <a:srgbClr val="A4A3A4"/>
          </p15:clr>
        </p15:guide>
        <p15:guide id="59" orient="horz" pos="300" userDrawn="1">
          <p15:clr>
            <a:srgbClr val="A4A3A4"/>
          </p15:clr>
        </p15:guide>
        <p15:guide id="60" orient="horz" pos="4172">
          <p15:clr>
            <a:srgbClr val="A4A3A4"/>
          </p15:clr>
        </p15:guide>
        <p15:guide id="61" orient="horz" pos="151">
          <p15:clr>
            <a:srgbClr val="A4A3A4"/>
          </p15:clr>
        </p15:guide>
        <p15:guide id="62" orient="horz" pos="287">
          <p15:clr>
            <a:srgbClr val="A4A3A4"/>
          </p15:clr>
        </p15:guide>
        <p15:guide id="63" orient="horz" pos="934">
          <p15:clr>
            <a:srgbClr val="A4A3A4"/>
          </p15:clr>
        </p15:guide>
        <p15:guide id="64" orient="horz" pos="704">
          <p15:clr>
            <a:srgbClr val="A4A3A4"/>
          </p15:clr>
        </p15:guide>
        <p15:guide id="65" orient="horz" pos="1191">
          <p15:clr>
            <a:srgbClr val="A4A3A4"/>
          </p15:clr>
        </p15:guide>
        <p15:guide id="66" orient="horz" pos="3398">
          <p15:clr>
            <a:srgbClr val="A4A3A4"/>
          </p15:clr>
        </p15:guide>
        <p15:guide id="67" orient="horz" pos="3314">
          <p15:clr>
            <a:srgbClr val="A4A3A4"/>
          </p15:clr>
        </p15:guide>
        <p15:guide id="68" pos="3978">
          <p15:clr>
            <a:srgbClr val="A4A3A4"/>
          </p15:clr>
        </p15:guide>
        <p15:guide id="69" pos="396">
          <p15:clr>
            <a:srgbClr val="A4A3A4"/>
          </p15:clr>
        </p15:guide>
        <p15:guide id="70" orient="horz" pos="3905">
          <p15:clr>
            <a:srgbClr val="A4A3A4"/>
          </p15:clr>
        </p15:guide>
        <p15:guide id="71" orient="horz" pos="4050">
          <p15:clr>
            <a:srgbClr val="A4A3A4"/>
          </p15:clr>
        </p15:guide>
        <p15:guide id="72" orient="horz" pos="4049">
          <p15:clr>
            <a:srgbClr val="A4A3A4"/>
          </p15:clr>
        </p15:guide>
        <p15:guide id="73" orient="horz" pos="878">
          <p15:clr>
            <a:srgbClr val="A4A3A4"/>
          </p15:clr>
        </p15:guide>
        <p15:guide id="74" orient="horz" pos="1751">
          <p15:clr>
            <a:srgbClr val="A4A3A4"/>
          </p15:clr>
        </p15:guide>
        <p15:guide id="75" orient="horz" pos="4012">
          <p15:clr>
            <a:srgbClr val="A4A3A4"/>
          </p15:clr>
        </p15:guide>
        <p15:guide id="76" orient="horz" pos="877">
          <p15:clr>
            <a:srgbClr val="A4A3A4"/>
          </p15:clr>
        </p15:guide>
        <p15:guide id="77" orient="horz" pos="2159">
          <p15:clr>
            <a:srgbClr val="A4A3A4"/>
          </p15:clr>
        </p15:guide>
        <p15:guide id="78" orient="horz" pos="1750">
          <p15:clr>
            <a:srgbClr val="A4A3A4"/>
          </p15:clr>
        </p15:guide>
        <p15:guide id="79" orient="horz" pos="3377">
          <p15:clr>
            <a:srgbClr val="A4A3A4"/>
          </p15:clr>
        </p15:guide>
        <p15:guide id="80" orient="horz" pos="3974">
          <p15:clr>
            <a:srgbClr val="A4A3A4"/>
          </p15:clr>
        </p15:guide>
        <p15:guide id="81" orient="horz" pos="935">
          <p15:clr>
            <a:srgbClr val="A4A3A4"/>
          </p15:clr>
        </p15:guide>
        <p15:guide id="82" pos="5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BBC"/>
    <a:srgbClr val="FFFFCC"/>
    <a:srgbClr val="F5F5F5"/>
    <a:srgbClr val="A30046"/>
    <a:srgbClr val="FF9966"/>
    <a:srgbClr val="FF0066"/>
    <a:srgbClr val="3590A9"/>
    <a:srgbClr val="3CA2BE"/>
    <a:srgbClr val="246172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4" autoAdjust="0"/>
    <p:restoredTop sz="95921" autoAdjust="0"/>
  </p:normalViewPr>
  <p:slideViewPr>
    <p:cSldViewPr snapToObjects="1">
      <p:cViewPr varScale="1">
        <p:scale>
          <a:sx n="107" d="100"/>
          <a:sy n="107" d="100"/>
        </p:scale>
        <p:origin x="1280" y="76"/>
      </p:cViewPr>
      <p:guideLst>
        <p:guide orient="horz" pos="2160"/>
        <p:guide pos="3120"/>
        <p:guide pos="6068"/>
        <p:guide orient="horz" pos="3906"/>
        <p:guide pos="2984"/>
        <p:guide pos="3256"/>
        <p:guide orient="horz" pos="4204"/>
        <p:guide orient="horz" pos="4044"/>
        <p:guide orient="horz" pos="4013"/>
        <p:guide orient="horz" pos="4156"/>
        <p:guide orient="horz" pos="4242"/>
        <p:guide orient="horz" pos="187"/>
        <p:guide pos="172"/>
        <p:guide orient="horz" pos="300"/>
        <p:guide orient="horz" pos="4172"/>
        <p:guide orient="horz" pos="151"/>
        <p:guide orient="horz" pos="287"/>
        <p:guide orient="horz" pos="934"/>
        <p:guide orient="horz" pos="704"/>
        <p:guide orient="horz" pos="1191"/>
        <p:guide orient="horz" pos="3398"/>
        <p:guide orient="horz" pos="3314"/>
        <p:guide pos="3978"/>
        <p:guide pos="396"/>
        <p:guide orient="horz" pos="3905"/>
        <p:guide orient="horz" pos="4050"/>
        <p:guide orient="horz" pos="4049"/>
        <p:guide orient="horz" pos="878"/>
        <p:guide orient="horz" pos="1751"/>
        <p:guide orient="horz" pos="4012"/>
        <p:guide orient="horz" pos="877"/>
        <p:guide orient="horz" pos="2159"/>
        <p:guide orient="horz" pos="1750"/>
        <p:guide orient="horz" pos="3377"/>
        <p:guide orient="horz" pos="3974"/>
        <p:guide orient="horz" pos="935"/>
        <p:guide pos="5842"/>
      </p:guideLst>
    </p:cSldViewPr>
  </p:slideViewPr>
  <p:outlineViewPr>
    <p:cViewPr>
      <p:scale>
        <a:sx n="33" d="100"/>
        <a:sy n="33" d="100"/>
      </p:scale>
      <p:origin x="0" y="-758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9598"/>
    </p:cViewPr>
  </p:sorterViewPr>
  <p:notesViewPr>
    <p:cSldViewPr snapToObjects="1">
      <p:cViewPr varScale="1">
        <p:scale>
          <a:sx n="118" d="100"/>
          <a:sy n="118" d="100"/>
        </p:scale>
        <p:origin x="930" y="84"/>
      </p:cViewPr>
      <p:guideLst>
        <p:guide orient="horz" pos="2141"/>
        <p:guide pos="312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font" Target="fonts/font14.fntdata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font" Target="fonts/font5.fntdata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font" Target="fonts/font16.fntdata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font" Target="fonts/font17.fntdata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font" Target="fonts/font7.fntdata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font" Target="fonts/font8.fntdata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font" Target="fonts/font9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theme" Target="theme/theme1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font" Target="fonts/font10.fntdata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font" Target="fonts/font11.fntdata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font" Target="fonts/font1.fntdata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font" Target="fonts/font2.fntdata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font" Target="fonts/font4.fntdata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font" Target="fonts/font15.fntdata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font" Target="fonts/font6.fntdata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4271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1BBB323-B373-494B-99D2-C0F0967645D2}" type="datetimeFigureOut">
              <a:rPr lang="en-US" smtClean="0"/>
              <a:pPr/>
              <a:t>7/13/2021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22613" y="509588"/>
            <a:ext cx="36830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218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4271" y="6456218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AADE8DC-FF3C-EB41-AEF7-554403F73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61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9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1958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55476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36239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51205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52631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38965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26445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14159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18922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68749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7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38298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33120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876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82330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70332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56028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97080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183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6395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70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48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323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50959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440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42528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3148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318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33349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7508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5506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84894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070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48595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46758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91001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41240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32321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41819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23852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88235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91670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411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4622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7915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27861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24163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76897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57494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74710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53787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3617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853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35952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86239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10539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52278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477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09409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4562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84128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9886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019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1916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1289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77574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119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8071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29759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75770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60548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58227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80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26752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3716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1380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0347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119212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81515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39386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68203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47333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28577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35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26613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49205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589507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3607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1110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0984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16481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7818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483823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06363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737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28017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6212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71163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16027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60909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166072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66328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04229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3548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5212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67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55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63112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24564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98783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31572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14465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35522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5136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9460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264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49401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660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026639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4569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138809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91694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01286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52027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47427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3963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38054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3396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625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792768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863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13966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40979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60926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359859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03214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785622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75570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6259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52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867186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842839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987628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252510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29540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57170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397129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910027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2704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670024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4996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9742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4842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106106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39240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197916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741058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528032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24544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48298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84947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24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1042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839846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21957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230738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4690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768278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7705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23883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136780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41300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41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575112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64353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030606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769965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565736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672144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201156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37743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188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85100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882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56169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542765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734722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15782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25136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336179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08320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00900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118116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07066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20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4345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52326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00344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719756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582546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432706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790762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314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56345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009207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387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725172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37664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400113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256092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15743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1945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90122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021232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143364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53068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931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717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859046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429392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00828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950237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456844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59179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40642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96878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79647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1364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236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72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183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8945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696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0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13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29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8937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967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946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3003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340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1876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3612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4541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148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46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284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000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446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512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909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5101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3560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6383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7294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1920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153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1722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5688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3593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173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1881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4936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945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4370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7825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3997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99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5956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0548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0762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3807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20133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386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6479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2643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324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2661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892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9076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315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8915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0368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19374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463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5341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0017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57546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6864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579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5323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3726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186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009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44499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9135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95580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3246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88821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7393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5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Administrator\Desktop\LG Multy_V\간지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93" y="0"/>
            <a:ext cx="9904412" cy="4357694"/>
          </a:xfrm>
          <a:prstGeom prst="rect">
            <a:avLst/>
          </a:prstGeom>
          <a:noFill/>
        </p:spPr>
      </p:pic>
      <p:cxnSp>
        <p:nvCxnSpPr>
          <p:cNvPr id="7" name="Straight Connector 25"/>
          <p:cNvCxnSpPr/>
          <p:nvPr userDrawn="1"/>
        </p:nvCxnSpPr>
        <p:spPr>
          <a:xfrm>
            <a:off x="4883150" y="3649687"/>
            <a:ext cx="4851400" cy="0"/>
          </a:xfrm>
          <a:prstGeom prst="line">
            <a:avLst/>
          </a:prstGeom>
          <a:ln w="3175" cmpd="sng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891095" y="3104964"/>
            <a:ext cx="444158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>
                <a:latin typeface="Arial"/>
                <a:cs typeface="Arial"/>
              </a:defRPr>
            </a:lvl1pPr>
          </a:lstStyle>
          <a:p>
            <a:pPr lvl="0"/>
            <a:r>
              <a:rPr lang="en-US" altLang="ko-KR" dirty="0"/>
              <a:t>Main Title Arial 32pt</a:t>
            </a:r>
            <a:endParaRPr lang="ko-KR" altLang="en-US" dirty="0"/>
          </a:p>
        </p:txBody>
      </p:sp>
      <p:sp>
        <p:nvSpPr>
          <p:cNvPr id="15" name="Rectangle 23"/>
          <p:cNvSpPr/>
          <p:nvPr userDrawn="1"/>
        </p:nvSpPr>
        <p:spPr>
          <a:xfrm>
            <a:off x="4883150" y="3648651"/>
            <a:ext cx="828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883150" y="3899844"/>
            <a:ext cx="446405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ko-KR" dirty="0"/>
              <a:t>Sub Title Arial 18pt Arial 18pt</a:t>
            </a:r>
          </a:p>
        </p:txBody>
      </p:sp>
    </p:spTree>
    <p:extLst>
      <p:ext uri="{BB962C8B-B14F-4D97-AF65-F5344CB8AC3E}">
        <p14:creationId xmlns:p14="http://schemas.microsoft.com/office/powerpoint/2010/main" val="1994679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91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730267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904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39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09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6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382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436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188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5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(headcopy+full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5"/>
          <p:cNvCxnSpPr/>
          <p:nvPr userDrawn="1"/>
        </p:nvCxnSpPr>
        <p:spPr>
          <a:xfrm>
            <a:off x="275815" y="589880"/>
            <a:ext cx="9359173" cy="0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3"/>
          <p:cNvSpPr/>
          <p:nvPr userDrawn="1"/>
        </p:nvSpPr>
        <p:spPr>
          <a:xfrm>
            <a:off x="277241" y="589880"/>
            <a:ext cx="828000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276743" y="164293"/>
            <a:ext cx="5601544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2400" b="1"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Header Arial bold 24pt</a:t>
            </a:r>
            <a:endParaRPr lang="ko-KR" altLang="en-US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r">
              <a:buFontTx/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5657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47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430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95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63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7172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백색바탕.png">
            <a:extLst>
              <a:ext uri="{FF2B5EF4-FFF2-40B4-BE49-F238E27FC236}">
                <a16:creationId xmlns:a16="http://schemas.microsoft.com/office/drawing/2014/main" id="{219B7B61-7184-43AC-B795-15AAC2569E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453188"/>
            <a:ext cx="6826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7000" y="692696"/>
            <a:ext cx="9612000" cy="5760493"/>
          </a:xfrm>
        </p:spPr>
        <p:txBody>
          <a:bodyPr/>
          <a:lstStyle>
            <a:lvl1pPr marL="254460" indent="-254460">
              <a:buClr>
                <a:srgbClr val="595959"/>
              </a:buClr>
              <a:buFont typeface="Wingdings" pitchFamily="2" charset="2"/>
              <a:buChar char="u"/>
              <a:defRPr sz="1708" b="1"/>
            </a:lvl1pPr>
            <a:lvl2pPr marL="508919" indent="-167130">
              <a:buClr>
                <a:srgbClr val="595959"/>
              </a:buClr>
              <a:buFont typeface="Wingdings" pitchFamily="2" charset="2"/>
              <a:buChar char="§"/>
              <a:defRPr sz="1518"/>
            </a:lvl2pPr>
            <a:lvl3pPr marL="954697" indent="-271120">
              <a:buClr>
                <a:srgbClr val="595959"/>
              </a:buClr>
              <a:buFont typeface="Wingdings" panose="05000000000000000000" pitchFamily="2" charset="2"/>
              <a:buChar char="ü"/>
              <a:defRPr sz="1328"/>
            </a:lvl3pPr>
            <a:lvl4pPr marL="1234732" indent="-216896">
              <a:buClr>
                <a:srgbClr val="595959"/>
              </a:buClr>
              <a:buFont typeface="+mj-lt"/>
              <a:buAutoNum type="arabicPeriod"/>
              <a:defRPr sz="1139"/>
            </a:lvl4pPr>
            <a:lvl5pPr marL="1448461" indent="-174659">
              <a:buClr>
                <a:srgbClr val="595959"/>
              </a:buClr>
              <a:buFont typeface="Arial" pitchFamily="34" charset="0"/>
              <a:buChar char="•"/>
              <a:defRPr sz="949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/>
              <a:t>셋째 수준</a:t>
            </a:r>
            <a:endParaRPr lang="ko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6029D08-A431-4EF1-A797-D389D445E0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6A041025-452E-4A35-990A-9E860F2D73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0B32C87-B866-442E-BB4F-3EC9B5BB5937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249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백색바탕.png">
            <a:extLst>
              <a:ext uri="{FF2B5EF4-FFF2-40B4-BE49-F238E27FC236}">
                <a16:creationId xmlns:a16="http://schemas.microsoft.com/office/drawing/2014/main" id="{219B7B61-7184-43AC-B795-15AAC2569E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453188"/>
            <a:ext cx="6826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7000" y="692696"/>
            <a:ext cx="9612000" cy="5760493"/>
          </a:xfrm>
        </p:spPr>
        <p:txBody>
          <a:bodyPr/>
          <a:lstStyle>
            <a:lvl1pPr marL="254460" indent="-254460">
              <a:buClr>
                <a:srgbClr val="595959"/>
              </a:buClr>
              <a:buFont typeface="Wingdings" pitchFamily="2" charset="2"/>
              <a:buChar char="u"/>
              <a:defRPr sz="1708" b="1"/>
            </a:lvl1pPr>
            <a:lvl2pPr marL="508919" indent="-167130">
              <a:buClr>
                <a:srgbClr val="595959"/>
              </a:buClr>
              <a:buFont typeface="Wingdings" pitchFamily="2" charset="2"/>
              <a:buChar char="§"/>
              <a:defRPr sz="1518"/>
            </a:lvl2pPr>
            <a:lvl3pPr marL="954697" indent="-271120">
              <a:buClr>
                <a:srgbClr val="595959"/>
              </a:buClr>
              <a:buFont typeface="Wingdings" panose="05000000000000000000" pitchFamily="2" charset="2"/>
              <a:buChar char="ü"/>
              <a:defRPr sz="1328"/>
            </a:lvl3pPr>
            <a:lvl4pPr marL="1194002" indent="-176166">
              <a:buClr>
                <a:srgbClr val="595959"/>
              </a:buClr>
              <a:buFont typeface="Wingdings" pitchFamily="2" charset="2"/>
              <a:buChar char="ü"/>
              <a:defRPr sz="1139"/>
            </a:lvl4pPr>
            <a:lvl5pPr marL="1448461" indent="-174659">
              <a:buClr>
                <a:srgbClr val="595959"/>
              </a:buClr>
              <a:buFont typeface="Arial" pitchFamily="34" charset="0"/>
              <a:buChar char="•"/>
              <a:defRPr sz="949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/>
              <a:t>셋째 수준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AC06A772-A2E3-420F-9C4B-129AB290E4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6336A2E0-9AB0-4A5A-ACBB-26B19E203A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83F495-8C08-481A-9D50-BA1F271251A8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536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676404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020544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28815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4"/>
          <p:cNvSpPr>
            <a:spLocks noChangeShapeType="1"/>
          </p:cNvSpPr>
          <p:nvPr userDrawn="1"/>
        </p:nvSpPr>
        <p:spPr bwMode="auto">
          <a:xfrm>
            <a:off x="0" y="534988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686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070289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9672432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8192532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8810438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4499771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0886417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9633533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6460539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1232002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405408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25"/>
          <p:cNvCxnSpPr/>
          <p:nvPr userDrawn="1"/>
        </p:nvCxnSpPr>
        <p:spPr>
          <a:xfrm>
            <a:off x="279625" y="1614076"/>
            <a:ext cx="9359173" cy="0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67275" y="997461"/>
            <a:ext cx="9312275" cy="5539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9" name="Rectangle 23"/>
          <p:cNvSpPr/>
          <p:nvPr userDrawn="1"/>
        </p:nvSpPr>
        <p:spPr>
          <a:xfrm>
            <a:off x="275893" y="1614507"/>
            <a:ext cx="828000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885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orient="horz" pos="370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8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6"/>
          <p:cNvCxnSpPr/>
          <p:nvPr userDrawn="1"/>
        </p:nvCxnSpPr>
        <p:spPr>
          <a:xfrm flipH="1">
            <a:off x="3502984" y="4152417"/>
            <a:ext cx="2900033" cy="0"/>
          </a:xfrm>
          <a:prstGeom prst="line">
            <a:avLst/>
          </a:prstGeom>
          <a:ln w="6350" cmpd="sng">
            <a:solidFill>
              <a:srgbClr val="A500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4"/>
          <p:cNvCxnSpPr/>
          <p:nvPr userDrawn="1"/>
        </p:nvCxnSpPr>
        <p:spPr>
          <a:xfrm flipH="1">
            <a:off x="3502984" y="2836301"/>
            <a:ext cx="2900033" cy="0"/>
          </a:xfrm>
          <a:prstGeom prst="line">
            <a:avLst/>
          </a:prstGeom>
          <a:ln w="6350" cmpd="sng">
            <a:solidFill>
              <a:srgbClr val="A500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21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68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514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65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53A74-4859-4EFB-B57F-D26DB8320281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34AAE-DB12-465E-A7C0-174D7F1E7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43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10" r:id="rId3"/>
    <p:sldLayoutId id="2147483698" r:id="rId4"/>
    <p:sldLayoutId id="2147483718" r:id="rId5"/>
    <p:sldLayoutId id="2147483719" r:id="rId6"/>
    <p:sldLayoutId id="2147483720" r:id="rId7"/>
    <p:sldLayoutId id="2147483721" r:id="rId8"/>
    <p:sldLayoutId id="2147483723" r:id="rId9"/>
    <p:sldLayoutId id="2147483780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  <p:sldLayoutId id="2147483792" r:id="rId21"/>
    <p:sldLayoutId id="2147483793" r:id="rId22"/>
    <p:sldLayoutId id="2147483794" r:id="rId23"/>
    <p:sldLayoutId id="2147483795" r:id="rId24"/>
    <p:sldLayoutId id="2147483796" r:id="rId25"/>
    <p:sldLayoutId id="2147483797" r:id="rId26"/>
    <p:sldLayoutId id="2147483798" r:id="rId27"/>
    <p:sldLayoutId id="2147483799" r:id="rId28"/>
    <p:sldLayoutId id="2147483800" r:id="rId29"/>
    <p:sldLayoutId id="2147483801" r:id="rId30"/>
    <p:sldLayoutId id="2147483802" r:id="rId31"/>
    <p:sldLayoutId id="2147483803" r:id="rId32"/>
    <p:sldLayoutId id="2147483804" r:id="rId33"/>
    <p:sldLayoutId id="2147483805" r:id="rId34"/>
    <p:sldLayoutId id="2147483806" r:id="rId35"/>
    <p:sldLayoutId id="2147483807" r:id="rId36"/>
    <p:sldLayoutId id="2147483808" r:id="rId37"/>
    <p:sldLayoutId id="2147483809" r:id="rId38"/>
    <p:sldLayoutId id="2147483810" r:id="rId39"/>
  </p:sldLayoutIdLst>
  <p:hf hdr="0" ft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ypl.github.io/PYPL.html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spectrum.ieee.org/static/interactive-the-top-programming-languages-2020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enthought.com/canopy" TargetMode="External"/><Relationship Id="rId4" Type="http://schemas.openxmlformats.org/officeDocument/2006/relationships/hyperlink" Target="https://www.anaconda.com/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A16BAA-3BE5-4637-B21B-62094E717A53}"/>
              </a:ext>
            </a:extLst>
          </p:cNvPr>
          <p:cNvSpPr txBox="1"/>
          <p:nvPr/>
        </p:nvSpPr>
        <p:spPr>
          <a:xfrm>
            <a:off x="2925843" y="3176972"/>
            <a:ext cx="4054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4000">
                <a:latin typeface="고도 M" panose="02000503000000020004" pitchFamily="2" charset="-127"/>
                <a:ea typeface="고도 M" panose="02000503000000020004" pitchFamily="2" charset="-127"/>
              </a:rPr>
              <a:t>파이썬 프로그래밍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6C42E-E197-460C-97F7-35440A4A4910}"/>
              </a:ext>
            </a:extLst>
          </p:cNvPr>
          <p:cNvSpPr txBox="1"/>
          <p:nvPr/>
        </p:nvSpPr>
        <p:spPr>
          <a:xfrm>
            <a:off x="848544" y="548680"/>
            <a:ext cx="537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https://github.com/imguru-mooc/AI_basic_1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F1705-B314-43E2-8AA2-B9D6C443B0CE}"/>
              </a:ext>
            </a:extLst>
          </p:cNvPr>
          <p:cNvSpPr txBox="1"/>
          <p:nvPr/>
        </p:nvSpPr>
        <p:spPr>
          <a:xfrm>
            <a:off x="1316596" y="4545124"/>
            <a:ext cx="1972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수업시간 </a:t>
            </a:r>
            <a:r>
              <a:rPr lang="en-US" altLang="ko-KR">
                <a:latin typeface="Consolas" panose="020B0609020204030204" pitchFamily="49" charset="0"/>
              </a:rPr>
              <a:t>: 45</a:t>
            </a:r>
            <a:r>
              <a:rPr lang="ko-KR" altLang="en-US">
                <a:latin typeface="Consolas" panose="020B0609020204030204" pitchFamily="49" charset="0"/>
              </a:rPr>
              <a:t>분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쉬는시간 </a:t>
            </a:r>
            <a:r>
              <a:rPr lang="en-US" altLang="ko-KR">
                <a:latin typeface="Consolas" panose="020B0609020204030204" pitchFamily="49" charset="0"/>
              </a:rPr>
              <a:t>: 15</a:t>
            </a:r>
            <a:r>
              <a:rPr lang="ko-KR" altLang="en-US">
                <a:latin typeface="Consolas" panose="020B0609020204030204" pitchFamily="49" charset="0"/>
              </a:rPr>
              <a:t>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FF516-CBAF-43C8-992E-21B0EBD7B620}"/>
              </a:ext>
            </a:extLst>
          </p:cNvPr>
          <p:cNvSpPr txBox="1"/>
          <p:nvPr/>
        </p:nvSpPr>
        <p:spPr>
          <a:xfrm>
            <a:off x="3966992" y="4545124"/>
            <a:ext cx="61879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아나콘다설치 </a:t>
            </a:r>
            <a:r>
              <a:rPr lang="en-US" altLang="ko-KR">
                <a:latin typeface="Consolas" panose="020B0609020204030204" pitchFamily="49" charset="0"/>
              </a:rPr>
              <a:t>: O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주피터 노트북 실행 </a:t>
            </a:r>
            <a:r>
              <a:rPr lang="en-US" altLang="ko-KR">
                <a:latin typeface="Consolas" panose="020B0609020204030204" pitchFamily="49" charset="0"/>
              </a:rPr>
              <a:t>: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</a:t>
            </a:r>
            <a:r>
              <a:rPr lang="ko-KR" altLang="en-US">
                <a:latin typeface="Consolas" panose="020B0609020204030204" pitchFamily="49" charset="0"/>
              </a:rPr>
              <a:t>파워셸 </a:t>
            </a:r>
            <a:r>
              <a:rPr lang="en-US" altLang="ko-KR">
                <a:latin typeface="Consolas" panose="020B0609020204030204" pitchFamily="49" charset="0"/>
              </a:rPr>
              <a:t>&gt;&gt; cd C:\Users\jikim\Dropbox\</a:t>
            </a:r>
            <a:r>
              <a:rPr lang="ko-KR" altLang="en-US">
                <a:latin typeface="Consolas" panose="020B0609020204030204" pitchFamily="49" charset="0"/>
              </a:rPr>
              <a:t>인공지능기본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jupyter</a:t>
            </a:r>
            <a:r>
              <a:rPr lang="ko-KR" altLang="en-US">
                <a:latin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</a:rPr>
              <a:t>notebook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610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대중화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175984" y="938763"/>
            <a:ext cx="2480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 sz="2000">
                <a:latin typeface="맑은 고딕" panose="020B0503020000020004" pitchFamily="50" charset="-127"/>
              </a:rPr>
              <a:t>가장 대중화된 언어</a:t>
            </a:r>
            <a:endParaRPr lang="ko-KR" altLang="en-US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1BE14F-03E4-4AA4-8BCB-DD25D310B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586" y="1232756"/>
            <a:ext cx="3276364" cy="2161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27B811-375D-4B95-A9B3-9E36B699A596}"/>
              </a:ext>
            </a:extLst>
          </p:cNvPr>
          <p:cNvSpPr txBox="1"/>
          <p:nvPr/>
        </p:nvSpPr>
        <p:spPr>
          <a:xfrm>
            <a:off x="1000284" y="3402746"/>
            <a:ext cx="7905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en-US" altLang="ko-KR" sz="1600">
                <a:latin typeface="맑은 고딕" panose="020B0503020000020004" pitchFamily="50" charset="-127"/>
                <a:hlinkClick r:id="rId4"/>
              </a:rPr>
              <a:t>https://spectrum.ieee.org/static/interactive-the-top-programming-languages-2020</a:t>
            </a:r>
            <a:endParaRPr lang="ko-KR" altLang="en-US" sz="16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F2C9C5-863A-471F-BB94-4700A2FC1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807" y="4031188"/>
            <a:ext cx="3009922" cy="21336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C8C2D4-08CB-46B3-AADB-FD5850C21C5B}"/>
              </a:ext>
            </a:extLst>
          </p:cNvPr>
          <p:cNvSpPr txBox="1"/>
          <p:nvPr/>
        </p:nvSpPr>
        <p:spPr>
          <a:xfrm>
            <a:off x="3164757" y="6262161"/>
            <a:ext cx="3105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en-US" altLang="ko-KR" sz="1600">
                <a:latin typeface="맑은 고딕" panose="020B0503020000020004" pitchFamily="50" charset="-127"/>
                <a:hlinkClick r:id="rId6"/>
              </a:rPr>
              <a:t>http://pypl.github.io/PYPL.html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6224430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 반복하기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* 정수</a:t>
            </a:r>
            <a:endParaRPr lang="en-US" altLang="ko-KR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정수 * 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556792"/>
            <a:ext cx="8460941" cy="369332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[0, 10, 20, 30]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74492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*로 반복할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3210034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range(0, 5, 2)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8250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리스트 또는 튜플로 만들어서 반복하면 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290154"/>
            <a:ext cx="8460941" cy="369332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list(range(0, 5, 2))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E3E749-3ED4-42A1-93CF-1F38158A5C44}"/>
              </a:ext>
            </a:extLst>
          </p:cNvPr>
          <p:cNvGrpSpPr/>
          <p:nvPr/>
        </p:nvGrpSpPr>
        <p:grpSpPr>
          <a:xfrm>
            <a:off x="664772" y="4801798"/>
            <a:ext cx="8460941" cy="369332"/>
            <a:chOff x="704528" y="1448780"/>
            <a:chExt cx="7920881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4A78501-94D0-4418-8381-581AD9A61A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B2A3B0-E962-459D-9835-8579C41CAE5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tuple(range(0, 5, 2))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57D824C-929D-4289-82DD-9770F4EEF239}"/>
              </a:ext>
            </a:extLst>
          </p:cNvPr>
          <p:cNvGrpSpPr/>
          <p:nvPr/>
        </p:nvGrpSpPr>
        <p:grpSpPr>
          <a:xfrm>
            <a:off x="664772" y="2124388"/>
            <a:ext cx="8460941" cy="369332"/>
            <a:chOff x="704528" y="1448780"/>
            <a:chExt cx="7920881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869D13E-31A3-4D86-B235-88285BE98B6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5C55616-B027-4D58-BBEC-AB03F0C4D48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[0, 10, 20, 30]</a:t>
              </a:r>
            </a:p>
          </p:txBody>
        </p:sp>
      </p:grpSp>
      <p:sp>
        <p:nvSpPr>
          <p:cNvPr id="31" name="Rectangle 8">
            <a:extLst>
              <a:ext uri="{FF2B5EF4-FFF2-40B4-BE49-F238E27FC236}">
                <a16:creationId xmlns:a16="http://schemas.microsoft.com/office/drawing/2014/main" id="{B6DA2494-1E0E-425C-85DC-90B3DBA22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594" y="540922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문자열은 * 연산자를 사용하여 반복할 수 있다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72EAF6-5B67-426A-85EB-4502E8B87A63}"/>
              </a:ext>
            </a:extLst>
          </p:cNvPr>
          <p:cNvGrpSpPr/>
          <p:nvPr/>
        </p:nvGrpSpPr>
        <p:grpSpPr>
          <a:xfrm>
            <a:off x="666870" y="5874330"/>
            <a:ext cx="8460941" cy="369332"/>
            <a:chOff x="704528" y="1448780"/>
            <a:chExt cx="7920881" cy="100811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74FE857-5F44-42A7-A44C-882F08017A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C791F79-3F4E-4F49-8660-8D2AAA39950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'Hello, '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6636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객체의 요소 개수 구하기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리스트와 튜플의 요소 개수 구하기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2"/>
            <a:ext cx="8460941" cy="687942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len(a)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03295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숫자 생성 개수 구하기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3498066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len(range(0, 10, 2))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11307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문자열의 길이 구하기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578186"/>
            <a:ext cx="8460941" cy="615010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80AB191-567E-4B27-99D5-BDD40BC3FFD4}"/>
              </a:ext>
            </a:extLst>
          </p:cNvPr>
          <p:cNvGrpSpPr/>
          <p:nvPr/>
        </p:nvGrpSpPr>
        <p:grpSpPr>
          <a:xfrm>
            <a:off x="667338" y="2089277"/>
            <a:ext cx="8460941" cy="687942"/>
            <a:chOff x="704528" y="1448780"/>
            <a:chExt cx="7920881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B67377E-FF8C-4219-9CFA-007EA14A2C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EF2ED7A-00D8-43E1-953E-6B4B581851B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(34, 56, 76, 89) 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len(b)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DC00064-4A1D-489A-9A10-DD01CE94A295}"/>
              </a:ext>
            </a:extLst>
          </p:cNvPr>
          <p:cNvGrpSpPr/>
          <p:nvPr/>
        </p:nvGrpSpPr>
        <p:grpSpPr>
          <a:xfrm>
            <a:off x="664772" y="5332746"/>
            <a:ext cx="8460941" cy="615010"/>
            <a:chOff x="704528" y="1448780"/>
            <a:chExt cx="7920881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FDD771C-78CF-4FE4-A465-CDBB509F0A1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139F3ED-9ED1-4F24-8B13-C174E5E8262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안녕하세요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E59A8E5-A946-4640-AAD6-B02F3500D841}"/>
              </a:ext>
            </a:extLst>
          </p:cNvPr>
          <p:cNvGrpSpPr/>
          <p:nvPr/>
        </p:nvGrpSpPr>
        <p:grpSpPr>
          <a:xfrm>
            <a:off x="656338" y="6087307"/>
            <a:ext cx="8460941" cy="615010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4687679-094F-4B1E-B15A-70A36A1F366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6AE9737-1CBB-411D-907D-3EFB0EDD037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안녕하세요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len(hello.encode('utf-8'))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37203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인덱스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1"/>
            <a:ext cx="8460941" cy="1326723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print(a[0])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print(a[4])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8062DD-DC58-4333-90C5-AAE8AB9D464E}"/>
              </a:ext>
            </a:extLst>
          </p:cNvPr>
          <p:cNvSpPr/>
          <p:nvPr/>
        </p:nvSpPr>
        <p:spPr>
          <a:xfrm>
            <a:off x="1568624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937D09-A91A-424E-AC87-13FE920CD8AF}"/>
              </a:ext>
            </a:extLst>
          </p:cNvPr>
          <p:cNvSpPr/>
          <p:nvPr/>
        </p:nvSpPr>
        <p:spPr>
          <a:xfrm>
            <a:off x="2072680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BBC65D-9CA7-444F-B0CB-501C0C322355}"/>
              </a:ext>
            </a:extLst>
          </p:cNvPr>
          <p:cNvSpPr/>
          <p:nvPr/>
        </p:nvSpPr>
        <p:spPr>
          <a:xfrm>
            <a:off x="2576736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372CE2-0B1F-41C3-9DAB-B2453BA011A2}"/>
              </a:ext>
            </a:extLst>
          </p:cNvPr>
          <p:cNvSpPr/>
          <p:nvPr/>
        </p:nvSpPr>
        <p:spPr>
          <a:xfrm>
            <a:off x="3080792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B9FB54-27F7-4D8F-84F2-B46EB7C6D3A8}"/>
              </a:ext>
            </a:extLst>
          </p:cNvPr>
          <p:cNvSpPr/>
          <p:nvPr/>
        </p:nvSpPr>
        <p:spPr>
          <a:xfrm>
            <a:off x="3584848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397DF-49A1-4EDA-BED1-1DF0621093CE}"/>
              </a:ext>
            </a:extLst>
          </p:cNvPr>
          <p:cNvSpPr txBox="1"/>
          <p:nvPr/>
        </p:nvSpPr>
        <p:spPr>
          <a:xfrm>
            <a:off x="1257320" y="30557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B806E9-2F7E-4F00-B06A-3D52BB0226A7}"/>
              </a:ext>
            </a:extLst>
          </p:cNvPr>
          <p:cNvSpPr/>
          <p:nvPr/>
        </p:nvSpPr>
        <p:spPr>
          <a:xfrm>
            <a:off x="1568624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C288D0-433F-4B1A-80A1-0FFAE6F4466D}"/>
              </a:ext>
            </a:extLst>
          </p:cNvPr>
          <p:cNvSpPr/>
          <p:nvPr/>
        </p:nvSpPr>
        <p:spPr>
          <a:xfrm>
            <a:off x="2072680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FB3649-1EE8-4752-861B-DCCC11E79FFF}"/>
              </a:ext>
            </a:extLst>
          </p:cNvPr>
          <p:cNvSpPr/>
          <p:nvPr/>
        </p:nvSpPr>
        <p:spPr>
          <a:xfrm>
            <a:off x="2576736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65780C-4307-4E51-A8C1-C6858FD7B458}"/>
              </a:ext>
            </a:extLst>
          </p:cNvPr>
          <p:cNvSpPr/>
          <p:nvPr/>
        </p:nvSpPr>
        <p:spPr>
          <a:xfrm>
            <a:off x="3080792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9607D-25C6-4D3A-A6A1-166481CB025E}"/>
              </a:ext>
            </a:extLst>
          </p:cNvPr>
          <p:cNvSpPr/>
          <p:nvPr/>
        </p:nvSpPr>
        <p:spPr>
          <a:xfrm>
            <a:off x="3584848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1F499FC-D2B0-433E-A1B5-BF4C24D1D569}"/>
              </a:ext>
            </a:extLst>
          </p:cNvPr>
          <p:cNvGrpSpPr/>
          <p:nvPr/>
        </p:nvGrpSpPr>
        <p:grpSpPr>
          <a:xfrm>
            <a:off x="664772" y="3787482"/>
            <a:ext cx="8460941" cy="1326723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C37030-78DB-4156-8B8D-B40CA8B6142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D7CB6CA-B222-45F3-A5FC-710F1608319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(45, 23, 56, 78, 89)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print(b[0])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print(b[4])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76EA130-7FEF-482C-8129-828C60CEE3A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0329E0-E7E2-4B71-842F-BA61379F23B3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34631B-09B3-42C7-A122-006FBD2EAFB3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BA397AC-BAC1-4E62-9F5B-A086B26EFBDF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6B502D-05D9-4B06-A11E-220F72353432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FF21AE-1625-4A67-BB9D-F2563C4A2D17}"/>
              </a:ext>
            </a:extLst>
          </p:cNvPr>
          <p:cNvSpPr txBox="1"/>
          <p:nvPr/>
        </p:nvSpPr>
        <p:spPr>
          <a:xfrm>
            <a:off x="1257320" y="56050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9521BC0-6773-498D-9274-6E69C43767FD}"/>
              </a:ext>
            </a:extLst>
          </p:cNvPr>
          <p:cNvSpPr/>
          <p:nvPr/>
        </p:nvSpPr>
        <p:spPr>
          <a:xfrm>
            <a:off x="1568624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27E1207-C706-4005-A8A0-25367DADCD56}"/>
              </a:ext>
            </a:extLst>
          </p:cNvPr>
          <p:cNvSpPr/>
          <p:nvPr/>
        </p:nvSpPr>
        <p:spPr>
          <a:xfrm>
            <a:off x="2072680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CFEFB0B-E21C-4A36-BE95-CAB72D919F95}"/>
              </a:ext>
            </a:extLst>
          </p:cNvPr>
          <p:cNvSpPr/>
          <p:nvPr/>
        </p:nvSpPr>
        <p:spPr>
          <a:xfrm>
            <a:off x="2576736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EEE766A-F3F3-408F-8368-E552DC5BB80A}"/>
              </a:ext>
            </a:extLst>
          </p:cNvPr>
          <p:cNvSpPr/>
          <p:nvPr/>
        </p:nvSpPr>
        <p:spPr>
          <a:xfrm>
            <a:off x="3080792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3FA7417-D75B-4AA5-AAA2-4A140E2FF6A5}"/>
              </a:ext>
            </a:extLst>
          </p:cNvPr>
          <p:cNvSpPr/>
          <p:nvPr/>
        </p:nvSpPr>
        <p:spPr>
          <a:xfrm>
            <a:off x="3584848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8765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인덱스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1"/>
            <a:ext cx="8460941" cy="1105303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print(r[4])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8062DD-DC58-4333-90C5-AAE8AB9D464E}"/>
              </a:ext>
            </a:extLst>
          </p:cNvPr>
          <p:cNvSpPr/>
          <p:nvPr/>
        </p:nvSpPr>
        <p:spPr>
          <a:xfrm>
            <a:off x="1555892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937D09-A91A-424E-AC87-13FE920CD8AF}"/>
              </a:ext>
            </a:extLst>
          </p:cNvPr>
          <p:cNvSpPr/>
          <p:nvPr/>
        </p:nvSpPr>
        <p:spPr>
          <a:xfrm>
            <a:off x="2059948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BBC65D-9CA7-444F-B0CB-501C0C322355}"/>
              </a:ext>
            </a:extLst>
          </p:cNvPr>
          <p:cNvSpPr/>
          <p:nvPr/>
        </p:nvSpPr>
        <p:spPr>
          <a:xfrm>
            <a:off x="2564004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372CE2-0B1F-41C3-9DAB-B2453BA011A2}"/>
              </a:ext>
            </a:extLst>
          </p:cNvPr>
          <p:cNvSpPr/>
          <p:nvPr/>
        </p:nvSpPr>
        <p:spPr>
          <a:xfrm>
            <a:off x="3068060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B9FB54-27F7-4D8F-84F2-B46EB7C6D3A8}"/>
              </a:ext>
            </a:extLst>
          </p:cNvPr>
          <p:cNvSpPr/>
          <p:nvPr/>
        </p:nvSpPr>
        <p:spPr>
          <a:xfrm>
            <a:off x="3572116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397DF-49A1-4EDA-BED1-1DF0621093CE}"/>
              </a:ext>
            </a:extLst>
          </p:cNvPr>
          <p:cNvSpPr txBox="1"/>
          <p:nvPr/>
        </p:nvSpPr>
        <p:spPr>
          <a:xfrm>
            <a:off x="1244588" y="29249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B806E9-2F7E-4F00-B06A-3D52BB0226A7}"/>
              </a:ext>
            </a:extLst>
          </p:cNvPr>
          <p:cNvSpPr/>
          <p:nvPr/>
        </p:nvSpPr>
        <p:spPr>
          <a:xfrm>
            <a:off x="1555892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C288D0-433F-4B1A-80A1-0FFAE6F4466D}"/>
              </a:ext>
            </a:extLst>
          </p:cNvPr>
          <p:cNvSpPr/>
          <p:nvPr/>
        </p:nvSpPr>
        <p:spPr>
          <a:xfrm>
            <a:off x="2059948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FB3649-1EE8-4752-861B-DCCC11E79FFF}"/>
              </a:ext>
            </a:extLst>
          </p:cNvPr>
          <p:cNvSpPr/>
          <p:nvPr/>
        </p:nvSpPr>
        <p:spPr>
          <a:xfrm>
            <a:off x="2564004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65780C-4307-4E51-A8C1-C6858FD7B458}"/>
              </a:ext>
            </a:extLst>
          </p:cNvPr>
          <p:cNvSpPr/>
          <p:nvPr/>
        </p:nvSpPr>
        <p:spPr>
          <a:xfrm>
            <a:off x="3068060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9607D-25C6-4D3A-A6A1-166481CB025E}"/>
              </a:ext>
            </a:extLst>
          </p:cNvPr>
          <p:cNvSpPr/>
          <p:nvPr/>
        </p:nvSpPr>
        <p:spPr>
          <a:xfrm>
            <a:off x="3572116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1F499FC-D2B0-433E-A1B5-BF4C24D1D569}"/>
              </a:ext>
            </a:extLst>
          </p:cNvPr>
          <p:cNvGrpSpPr/>
          <p:nvPr/>
        </p:nvGrpSpPr>
        <p:grpSpPr>
          <a:xfrm>
            <a:off x="664772" y="4214133"/>
            <a:ext cx="8460941" cy="727035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C37030-78DB-4156-8B8D-B40CA8B6142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D7CB6CA-B222-45F3-A5FC-710F1608319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print(hello[7])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76EA130-7FEF-482C-8129-828C60CEE3A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0329E0-E7E2-4B71-842F-BA61379F23B3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34631B-09B3-42C7-A122-006FBD2EAFB3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BA397AC-BAC1-4E62-9F5B-A086B26EFBDF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6B502D-05D9-4B06-A11E-220F72353432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FF21AE-1625-4A67-BB9D-F2563C4A2D17}"/>
              </a:ext>
            </a:extLst>
          </p:cNvPr>
          <p:cNvSpPr txBox="1"/>
          <p:nvPr/>
        </p:nvSpPr>
        <p:spPr>
          <a:xfrm>
            <a:off x="632520" y="560507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hello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16EC0F-2D1F-4165-A96B-BC789AA1495A}"/>
              </a:ext>
            </a:extLst>
          </p:cNvPr>
          <p:cNvSpPr/>
          <p:nvPr/>
        </p:nvSpPr>
        <p:spPr>
          <a:xfrm>
            <a:off x="409001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2DA4A14-5C71-4A31-89AE-36DC48C0E80D}"/>
              </a:ext>
            </a:extLst>
          </p:cNvPr>
          <p:cNvSpPr/>
          <p:nvPr/>
        </p:nvSpPr>
        <p:spPr>
          <a:xfrm>
            <a:off x="459407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7BFD70-7687-4A7C-9C66-9760012843C5}"/>
              </a:ext>
            </a:extLst>
          </p:cNvPr>
          <p:cNvSpPr/>
          <p:nvPr/>
        </p:nvSpPr>
        <p:spPr>
          <a:xfrm>
            <a:off x="5098126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275318-CBAD-4236-8C0D-47E66479D31F}"/>
              </a:ext>
            </a:extLst>
          </p:cNvPr>
          <p:cNvSpPr/>
          <p:nvPr/>
        </p:nvSpPr>
        <p:spPr>
          <a:xfrm>
            <a:off x="560218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DEE41E4-DCCA-4ADC-9158-4E0E302FB40B}"/>
              </a:ext>
            </a:extLst>
          </p:cNvPr>
          <p:cNvSpPr/>
          <p:nvPr/>
        </p:nvSpPr>
        <p:spPr>
          <a:xfrm>
            <a:off x="610623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C9D0D82-A6FD-487F-83E9-814FCC5F27A0}"/>
              </a:ext>
            </a:extLst>
          </p:cNvPr>
          <p:cNvSpPr/>
          <p:nvPr/>
        </p:nvSpPr>
        <p:spPr>
          <a:xfrm>
            <a:off x="5098126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[7]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1727028-0AF8-4363-9521-B5E4E5C940E9}"/>
              </a:ext>
            </a:extLst>
          </p:cNvPr>
          <p:cNvSpPr/>
          <p:nvPr/>
        </p:nvSpPr>
        <p:spPr>
          <a:xfrm>
            <a:off x="661029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19006CF-3699-42CB-AD99-86C50E2B2655}"/>
              </a:ext>
            </a:extLst>
          </p:cNvPr>
          <p:cNvSpPr/>
          <p:nvPr/>
        </p:nvSpPr>
        <p:spPr>
          <a:xfrm>
            <a:off x="711435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E5A3711-F2BA-496A-BF6B-AB9458E46BF7}"/>
              </a:ext>
            </a:extLst>
          </p:cNvPr>
          <p:cNvSpPr/>
          <p:nvPr/>
        </p:nvSpPr>
        <p:spPr>
          <a:xfrm>
            <a:off x="761840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!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321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음수 인덱스 지정하기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18208C5-5E49-49F2-A170-FE7F5BDE0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[-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976185C-37C8-4C2A-B986-5F4BAF7DF334}"/>
              </a:ext>
            </a:extLst>
          </p:cNvPr>
          <p:cNvGrpSpPr/>
          <p:nvPr/>
        </p:nvGrpSpPr>
        <p:grpSpPr>
          <a:xfrm>
            <a:off x="664772" y="1238181"/>
            <a:ext cx="8460941" cy="1326723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A96017B-189F-4F92-A26F-C147DC4029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983F400-C770-403F-8F74-19A3C31884C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print(a[-1])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print(a[-3])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print(a[-5])</a:t>
              </a: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375BD3C-28D3-4E39-B062-BA1F20C4AF2D}"/>
              </a:ext>
            </a:extLst>
          </p:cNvPr>
          <p:cNvSpPr/>
          <p:nvPr/>
        </p:nvSpPr>
        <p:spPr>
          <a:xfrm>
            <a:off x="1568624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6508FDB-D147-4D27-B20E-9035BE5A2623}"/>
              </a:ext>
            </a:extLst>
          </p:cNvPr>
          <p:cNvSpPr/>
          <p:nvPr/>
        </p:nvSpPr>
        <p:spPr>
          <a:xfrm>
            <a:off x="2072680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96EB2C3-6A72-421C-930F-116E175C8321}"/>
              </a:ext>
            </a:extLst>
          </p:cNvPr>
          <p:cNvSpPr/>
          <p:nvPr/>
        </p:nvSpPr>
        <p:spPr>
          <a:xfrm>
            <a:off x="2576736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0EBD2B3-3A06-464B-835E-2C6E56D50A03}"/>
              </a:ext>
            </a:extLst>
          </p:cNvPr>
          <p:cNvSpPr/>
          <p:nvPr/>
        </p:nvSpPr>
        <p:spPr>
          <a:xfrm>
            <a:off x="3080792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68C3B26-879E-444B-A2F1-0015040B8A16}"/>
              </a:ext>
            </a:extLst>
          </p:cNvPr>
          <p:cNvSpPr/>
          <p:nvPr/>
        </p:nvSpPr>
        <p:spPr>
          <a:xfrm>
            <a:off x="3584848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4F3FF7E-CE08-4AEF-A4E9-55D7EF098E48}"/>
              </a:ext>
            </a:extLst>
          </p:cNvPr>
          <p:cNvSpPr txBox="1"/>
          <p:nvPr/>
        </p:nvSpPr>
        <p:spPr>
          <a:xfrm>
            <a:off x="1257320" y="30557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DD3578F-753F-427C-9422-265BED378602}"/>
              </a:ext>
            </a:extLst>
          </p:cNvPr>
          <p:cNvSpPr/>
          <p:nvPr/>
        </p:nvSpPr>
        <p:spPr>
          <a:xfrm>
            <a:off x="1568624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36C2BB-C33D-45E2-9959-9DF90E89AC2E}"/>
              </a:ext>
            </a:extLst>
          </p:cNvPr>
          <p:cNvSpPr/>
          <p:nvPr/>
        </p:nvSpPr>
        <p:spPr>
          <a:xfrm>
            <a:off x="2072680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FF870D2-68AA-4B9E-AA58-A02B201DA54E}"/>
              </a:ext>
            </a:extLst>
          </p:cNvPr>
          <p:cNvSpPr/>
          <p:nvPr/>
        </p:nvSpPr>
        <p:spPr>
          <a:xfrm>
            <a:off x="2576736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CABFB76-E36E-4EA7-8C34-CB220CD5E24F}"/>
              </a:ext>
            </a:extLst>
          </p:cNvPr>
          <p:cNvSpPr/>
          <p:nvPr/>
        </p:nvSpPr>
        <p:spPr>
          <a:xfrm>
            <a:off x="3080792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07A4E94-1A06-48F6-B3B6-A184E63EC444}"/>
              </a:ext>
            </a:extLst>
          </p:cNvPr>
          <p:cNvSpPr/>
          <p:nvPr/>
        </p:nvSpPr>
        <p:spPr>
          <a:xfrm>
            <a:off x="3584848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B5FF849-A31B-49AB-8C6D-A9774B85696B}"/>
              </a:ext>
            </a:extLst>
          </p:cNvPr>
          <p:cNvSpPr/>
          <p:nvPr/>
        </p:nvSpPr>
        <p:spPr>
          <a:xfrm>
            <a:off x="1588217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5251BF8-A545-48E1-A3ED-3A4934EF8E48}"/>
              </a:ext>
            </a:extLst>
          </p:cNvPr>
          <p:cNvSpPr/>
          <p:nvPr/>
        </p:nvSpPr>
        <p:spPr>
          <a:xfrm>
            <a:off x="2092273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0BBA207-5DEE-4AB3-AD33-99844AE1DF8C}"/>
              </a:ext>
            </a:extLst>
          </p:cNvPr>
          <p:cNvSpPr/>
          <p:nvPr/>
        </p:nvSpPr>
        <p:spPr>
          <a:xfrm>
            <a:off x="2596329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C9EE55B-C8B0-47B1-82F2-E56912058136}"/>
              </a:ext>
            </a:extLst>
          </p:cNvPr>
          <p:cNvSpPr/>
          <p:nvPr/>
        </p:nvSpPr>
        <p:spPr>
          <a:xfrm>
            <a:off x="3100385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F0B4D77-B707-4D75-A912-4C46F0E523EA}"/>
              </a:ext>
            </a:extLst>
          </p:cNvPr>
          <p:cNvSpPr/>
          <p:nvPr/>
        </p:nvSpPr>
        <p:spPr>
          <a:xfrm>
            <a:off x="3604441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A20191B0-32FF-4680-AB00-33279A5AA404}"/>
              </a:ext>
            </a:extLst>
          </p:cNvPr>
          <p:cNvGrpSpPr/>
          <p:nvPr/>
        </p:nvGrpSpPr>
        <p:grpSpPr>
          <a:xfrm>
            <a:off x="632520" y="4509120"/>
            <a:ext cx="8460941" cy="827815"/>
            <a:chOff x="704528" y="1448780"/>
            <a:chExt cx="7920881" cy="1008112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50C829E-0F30-4349-AD20-5B574681948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F2541B2-1E8A-4B57-8DC4-3308600A2E8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print(b[-1])</a:t>
              </a:r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AB76DCA-0F12-4DE6-8163-99CC8BA397C8}"/>
              </a:ext>
            </a:extLst>
          </p:cNvPr>
          <p:cNvSpPr/>
          <p:nvPr/>
        </p:nvSpPr>
        <p:spPr>
          <a:xfrm>
            <a:off x="1536372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5756346-018E-4B37-AEE1-714E82AF592C}"/>
              </a:ext>
            </a:extLst>
          </p:cNvPr>
          <p:cNvSpPr/>
          <p:nvPr/>
        </p:nvSpPr>
        <p:spPr>
          <a:xfrm>
            <a:off x="2040428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6FD11A5-ABB9-4B1D-A698-A268BC07BAE4}"/>
              </a:ext>
            </a:extLst>
          </p:cNvPr>
          <p:cNvSpPr/>
          <p:nvPr/>
        </p:nvSpPr>
        <p:spPr>
          <a:xfrm>
            <a:off x="2544484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5523157-925F-4AC7-A3A4-66146DD7376C}"/>
              </a:ext>
            </a:extLst>
          </p:cNvPr>
          <p:cNvSpPr/>
          <p:nvPr/>
        </p:nvSpPr>
        <p:spPr>
          <a:xfrm>
            <a:off x="3048540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95B047F-EFA5-4CF8-934D-43FBFCC68D97}"/>
              </a:ext>
            </a:extLst>
          </p:cNvPr>
          <p:cNvSpPr/>
          <p:nvPr/>
        </p:nvSpPr>
        <p:spPr>
          <a:xfrm>
            <a:off x="3552596" y="57558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D87668C-D00B-48D4-8F26-65D97D955BCB}"/>
              </a:ext>
            </a:extLst>
          </p:cNvPr>
          <p:cNvSpPr txBox="1"/>
          <p:nvPr/>
        </p:nvSpPr>
        <p:spPr>
          <a:xfrm>
            <a:off x="1225068" y="58278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B7D0325-711A-4619-8876-00B6A3E28796}"/>
              </a:ext>
            </a:extLst>
          </p:cNvPr>
          <p:cNvSpPr/>
          <p:nvPr/>
        </p:nvSpPr>
        <p:spPr>
          <a:xfrm>
            <a:off x="1536372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1943DF0-2857-4372-807B-F1FFBEE36997}"/>
              </a:ext>
            </a:extLst>
          </p:cNvPr>
          <p:cNvSpPr/>
          <p:nvPr/>
        </p:nvSpPr>
        <p:spPr>
          <a:xfrm>
            <a:off x="2040428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F2F7784-9B0C-4FEE-A25D-127914187D00}"/>
              </a:ext>
            </a:extLst>
          </p:cNvPr>
          <p:cNvSpPr/>
          <p:nvPr/>
        </p:nvSpPr>
        <p:spPr>
          <a:xfrm>
            <a:off x="2544484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700F41C-8A5B-4145-BFF5-DC22F337D29B}"/>
              </a:ext>
            </a:extLst>
          </p:cNvPr>
          <p:cNvSpPr/>
          <p:nvPr/>
        </p:nvSpPr>
        <p:spPr>
          <a:xfrm>
            <a:off x="3048540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BF377BF-914F-45DF-A33A-36B6230AF80B}"/>
              </a:ext>
            </a:extLst>
          </p:cNvPr>
          <p:cNvSpPr/>
          <p:nvPr/>
        </p:nvSpPr>
        <p:spPr>
          <a:xfrm>
            <a:off x="3552596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E2B07B-D655-497E-860E-B240FE8D187B}"/>
              </a:ext>
            </a:extLst>
          </p:cNvPr>
          <p:cNvSpPr/>
          <p:nvPr/>
        </p:nvSpPr>
        <p:spPr>
          <a:xfrm>
            <a:off x="1555965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A36C79A-421D-406F-8ABF-BEEE65BC8220}"/>
              </a:ext>
            </a:extLst>
          </p:cNvPr>
          <p:cNvSpPr/>
          <p:nvPr/>
        </p:nvSpPr>
        <p:spPr>
          <a:xfrm>
            <a:off x="2060021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C6A8AB2-7598-47B5-A4CC-D2F01C469B32}"/>
              </a:ext>
            </a:extLst>
          </p:cNvPr>
          <p:cNvSpPr/>
          <p:nvPr/>
        </p:nvSpPr>
        <p:spPr>
          <a:xfrm>
            <a:off x="2564077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C08D907-519C-4080-A827-DBC20B40C106}"/>
              </a:ext>
            </a:extLst>
          </p:cNvPr>
          <p:cNvSpPr/>
          <p:nvPr/>
        </p:nvSpPr>
        <p:spPr>
          <a:xfrm>
            <a:off x="3068133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8114A08-78AD-47CC-8A52-DCF4E333A0C5}"/>
              </a:ext>
            </a:extLst>
          </p:cNvPr>
          <p:cNvSpPr/>
          <p:nvPr/>
        </p:nvSpPr>
        <p:spPr>
          <a:xfrm>
            <a:off x="3572189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3664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음수 인덱스 지정하기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[-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1105303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print(r[-2])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print(r[-4])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99B88D-1C31-429F-B1B2-64B9AB212A21}"/>
              </a:ext>
            </a:extLst>
          </p:cNvPr>
          <p:cNvSpPr/>
          <p:nvPr/>
        </p:nvSpPr>
        <p:spPr>
          <a:xfrm>
            <a:off x="1555892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A8C0D58-3AAA-4E56-B72E-FA59633414F4}"/>
              </a:ext>
            </a:extLst>
          </p:cNvPr>
          <p:cNvSpPr/>
          <p:nvPr/>
        </p:nvSpPr>
        <p:spPr>
          <a:xfrm>
            <a:off x="2059948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4063F6A-B6FF-4FF9-8D95-4C03FD0F4290}"/>
              </a:ext>
            </a:extLst>
          </p:cNvPr>
          <p:cNvSpPr/>
          <p:nvPr/>
        </p:nvSpPr>
        <p:spPr>
          <a:xfrm>
            <a:off x="2564004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ED6E520-30BD-4B42-8D00-50F7BF788EFC}"/>
              </a:ext>
            </a:extLst>
          </p:cNvPr>
          <p:cNvSpPr/>
          <p:nvPr/>
        </p:nvSpPr>
        <p:spPr>
          <a:xfrm>
            <a:off x="3068060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0A75D-68B2-408A-9D04-D0EBA8CF1388}"/>
              </a:ext>
            </a:extLst>
          </p:cNvPr>
          <p:cNvSpPr/>
          <p:nvPr/>
        </p:nvSpPr>
        <p:spPr>
          <a:xfrm>
            <a:off x="3572116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961A43-DAE6-4CA8-9752-1782C03C3BE5}"/>
              </a:ext>
            </a:extLst>
          </p:cNvPr>
          <p:cNvSpPr txBox="1"/>
          <p:nvPr/>
        </p:nvSpPr>
        <p:spPr>
          <a:xfrm>
            <a:off x="1244588" y="29249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7B8A395-ABF7-42E3-BEEF-047D75BDF0DC}"/>
              </a:ext>
            </a:extLst>
          </p:cNvPr>
          <p:cNvSpPr/>
          <p:nvPr/>
        </p:nvSpPr>
        <p:spPr>
          <a:xfrm>
            <a:off x="1555892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C211CA-616F-480F-A94F-6B66649B633C}"/>
              </a:ext>
            </a:extLst>
          </p:cNvPr>
          <p:cNvSpPr/>
          <p:nvPr/>
        </p:nvSpPr>
        <p:spPr>
          <a:xfrm>
            <a:off x="2059948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8727B7-7D62-4432-8CEE-8ED839FEDA08}"/>
              </a:ext>
            </a:extLst>
          </p:cNvPr>
          <p:cNvSpPr/>
          <p:nvPr/>
        </p:nvSpPr>
        <p:spPr>
          <a:xfrm>
            <a:off x="2564004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0A35E4-D848-4ACB-BF7F-48FC66AB8AB1}"/>
              </a:ext>
            </a:extLst>
          </p:cNvPr>
          <p:cNvSpPr/>
          <p:nvPr/>
        </p:nvSpPr>
        <p:spPr>
          <a:xfrm>
            <a:off x="3068060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9BA3137-0CDF-43F4-9A0A-B5E6D1480CD1}"/>
              </a:ext>
            </a:extLst>
          </p:cNvPr>
          <p:cNvSpPr/>
          <p:nvPr/>
        </p:nvSpPr>
        <p:spPr>
          <a:xfrm>
            <a:off x="3572116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4502165"/>
            <a:ext cx="8460941" cy="727035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print(hello[-4])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770EE87-F21A-41FF-B688-CCCFEA69D20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ADD462C-D1D6-4BC1-AD7F-CD8F34522F30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50012A6-78A0-41C3-9538-013230E324C1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75FBC2-3DD9-45C6-A812-95CBA564C6CA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AE0834E-BEC4-42C7-B3C0-0CDF4A76CBC3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1FCDE30-4CF7-4DCE-B563-E4A051AD2B1E}"/>
              </a:ext>
            </a:extLst>
          </p:cNvPr>
          <p:cNvSpPr txBox="1"/>
          <p:nvPr/>
        </p:nvSpPr>
        <p:spPr>
          <a:xfrm>
            <a:off x="632520" y="560507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hello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86AE9FD-A8AF-4A8C-8554-10A12550F7A2}"/>
              </a:ext>
            </a:extLst>
          </p:cNvPr>
          <p:cNvSpPr/>
          <p:nvPr/>
        </p:nvSpPr>
        <p:spPr>
          <a:xfrm>
            <a:off x="409001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F387384-6AB6-4518-8903-664A4F217C32}"/>
              </a:ext>
            </a:extLst>
          </p:cNvPr>
          <p:cNvSpPr/>
          <p:nvPr/>
        </p:nvSpPr>
        <p:spPr>
          <a:xfrm>
            <a:off x="459407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427F2C-CC3D-41E7-8390-916D98EFF430}"/>
              </a:ext>
            </a:extLst>
          </p:cNvPr>
          <p:cNvSpPr/>
          <p:nvPr/>
        </p:nvSpPr>
        <p:spPr>
          <a:xfrm>
            <a:off x="509812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B746113-35E0-4098-AAE7-1F5854F2CC0E}"/>
              </a:ext>
            </a:extLst>
          </p:cNvPr>
          <p:cNvSpPr/>
          <p:nvPr/>
        </p:nvSpPr>
        <p:spPr>
          <a:xfrm>
            <a:off x="560218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E5A90FD-781C-45B7-8B3A-E195DB56D4D8}"/>
              </a:ext>
            </a:extLst>
          </p:cNvPr>
          <p:cNvSpPr/>
          <p:nvPr/>
        </p:nvSpPr>
        <p:spPr>
          <a:xfrm>
            <a:off x="6106238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8F9987-32F2-4981-A657-4CB89BD066CB}"/>
              </a:ext>
            </a:extLst>
          </p:cNvPr>
          <p:cNvSpPr/>
          <p:nvPr/>
        </p:nvSpPr>
        <p:spPr>
          <a:xfrm>
            <a:off x="661029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BE348F8-5EFD-45FE-9356-4DE68A7D6EDF}"/>
              </a:ext>
            </a:extLst>
          </p:cNvPr>
          <p:cNvSpPr/>
          <p:nvPr/>
        </p:nvSpPr>
        <p:spPr>
          <a:xfrm>
            <a:off x="711435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AF94A9E-E1D4-403C-9F45-77782E065195}"/>
              </a:ext>
            </a:extLst>
          </p:cNvPr>
          <p:cNvSpPr/>
          <p:nvPr/>
        </p:nvSpPr>
        <p:spPr>
          <a:xfrm>
            <a:off x="761840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!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2B9B46-4BF7-468F-A79A-262438321F30}"/>
              </a:ext>
            </a:extLst>
          </p:cNvPr>
          <p:cNvSpPr/>
          <p:nvPr/>
        </p:nvSpPr>
        <p:spPr>
          <a:xfrm>
            <a:off x="1532620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BAC7814-B305-4028-88B1-8FCE021719AF}"/>
              </a:ext>
            </a:extLst>
          </p:cNvPr>
          <p:cNvSpPr/>
          <p:nvPr/>
        </p:nvSpPr>
        <p:spPr>
          <a:xfrm>
            <a:off x="2036676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C926CBF-81D8-407D-9076-2452E3E659C2}"/>
              </a:ext>
            </a:extLst>
          </p:cNvPr>
          <p:cNvSpPr/>
          <p:nvPr/>
        </p:nvSpPr>
        <p:spPr>
          <a:xfrm>
            <a:off x="2540732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C903633-78F7-4227-8E5B-BA5BE430C3C9}"/>
              </a:ext>
            </a:extLst>
          </p:cNvPr>
          <p:cNvSpPr/>
          <p:nvPr/>
        </p:nvSpPr>
        <p:spPr>
          <a:xfrm>
            <a:off x="3044788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3C7A7F5-B29C-462F-A587-996BA5D73FB5}"/>
              </a:ext>
            </a:extLst>
          </p:cNvPr>
          <p:cNvSpPr/>
          <p:nvPr/>
        </p:nvSpPr>
        <p:spPr>
          <a:xfrm>
            <a:off x="3548844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33CC695-8578-48DD-8D3D-DB9E3919B2AA}"/>
              </a:ext>
            </a:extLst>
          </p:cNvPr>
          <p:cNvSpPr/>
          <p:nvPr/>
        </p:nvSpPr>
        <p:spPr>
          <a:xfrm>
            <a:off x="6106238" y="59835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1965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요소에 값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 =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1542747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a[0] = 22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33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a[4] = 55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3383606"/>
            <a:ext cx="8460941" cy="439003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a[5] = 77</a:t>
              </a:r>
            </a:p>
          </p:txBody>
        </p:sp>
      </p:grpSp>
      <p:sp>
        <p:nvSpPr>
          <p:cNvPr id="42" name="Rectangle 8">
            <a:extLst>
              <a:ext uri="{FF2B5EF4-FFF2-40B4-BE49-F238E27FC236}">
                <a16:creationId xmlns:a16="http://schemas.microsoft.com/office/drawing/2014/main" id="{BD9CF079-C800-44A3-B627-E0BF53B28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29249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범위를 벗어난 인덱스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38E2A9-DDF8-40BC-AE76-DE5F9C40CCC6}"/>
              </a:ext>
            </a:extLst>
          </p:cNvPr>
          <p:cNvGrpSpPr/>
          <p:nvPr/>
        </p:nvGrpSpPr>
        <p:grpSpPr>
          <a:xfrm>
            <a:off x="664772" y="5308333"/>
            <a:ext cx="8460941" cy="578908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DF44893-7625-4DE3-864E-909193BC979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AD8D0D0-5DC9-4538-B285-3ACD08A4C0E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r[0] = 1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5BF8D16C-20CA-47A5-B6A4-AD15455F8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405209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read only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자료형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6CFBA2C-B3F4-4E8E-9886-04B2CB815AD8}"/>
              </a:ext>
            </a:extLst>
          </p:cNvPr>
          <p:cNvGrpSpPr/>
          <p:nvPr/>
        </p:nvGrpSpPr>
        <p:grpSpPr>
          <a:xfrm>
            <a:off x="664772" y="4526214"/>
            <a:ext cx="8460941" cy="578908"/>
            <a:chOff x="704528" y="1448780"/>
            <a:chExt cx="7920881" cy="10081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3847670-4C2F-46CD-BB02-49BB5687421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ECF6920-F281-4431-B9C6-6BF5002522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(0, 0, 0, 0, 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b[0] = 11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A091A24-B7B5-45C1-A7E8-50D14081D39C}"/>
              </a:ext>
            </a:extLst>
          </p:cNvPr>
          <p:cNvGrpSpPr/>
          <p:nvPr/>
        </p:nvGrpSpPr>
        <p:grpSpPr>
          <a:xfrm>
            <a:off x="664772" y="6090452"/>
            <a:ext cx="8460941" cy="578908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9F8D2F8-3523-493E-977F-84BF8E45955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ACA206-202E-4282-B7D4-3D25B4DC1D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hello[0] = 'A'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43296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del</a:t>
            </a:r>
            <a:r>
              <a:rPr lang="ko-KR" altLang="en-US">
                <a:solidFill>
                  <a:srgbClr val="000000"/>
                </a:solidFill>
              </a:rPr>
              <a:t>로 요소 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927537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[11, 22, 33, 44, 55]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a[2] 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2915554"/>
            <a:ext cx="8460941" cy="439003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a[4]</a:t>
              </a:r>
            </a:p>
          </p:txBody>
        </p:sp>
      </p:grpSp>
      <p:sp>
        <p:nvSpPr>
          <p:cNvPr id="42" name="Rectangle 8">
            <a:extLst>
              <a:ext uri="{FF2B5EF4-FFF2-40B4-BE49-F238E27FC236}">
                <a16:creationId xmlns:a16="http://schemas.microsoft.com/office/drawing/2014/main" id="{BD9CF079-C800-44A3-B627-E0BF53B28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245689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범위를 벗어난 인덱스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38E2A9-DDF8-40BC-AE76-DE5F9C40CCC6}"/>
              </a:ext>
            </a:extLst>
          </p:cNvPr>
          <p:cNvGrpSpPr/>
          <p:nvPr/>
        </p:nvGrpSpPr>
        <p:grpSpPr>
          <a:xfrm>
            <a:off x="664772" y="5056305"/>
            <a:ext cx="8460941" cy="578908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DF44893-7625-4DE3-864E-909193BC979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AD8D0D0-5DC9-4538-B285-3ACD08A4C0E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r[2]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5BF8D16C-20CA-47A5-B6A4-AD15455F8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380006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read only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자료형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6CFBA2C-B3F4-4E8E-9886-04B2CB815AD8}"/>
              </a:ext>
            </a:extLst>
          </p:cNvPr>
          <p:cNvGrpSpPr/>
          <p:nvPr/>
        </p:nvGrpSpPr>
        <p:grpSpPr>
          <a:xfrm>
            <a:off x="664772" y="4274186"/>
            <a:ext cx="8460941" cy="578908"/>
            <a:chOff x="704528" y="1448780"/>
            <a:chExt cx="7920881" cy="10081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3847670-4C2F-46CD-BB02-49BB5687421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ECF6920-F281-4431-B9C6-6BF5002522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(11, 22, 33, 44, 55)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b[2]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A091A24-B7B5-45C1-A7E8-50D14081D39C}"/>
              </a:ext>
            </a:extLst>
          </p:cNvPr>
          <p:cNvGrpSpPr/>
          <p:nvPr/>
        </p:nvGrpSpPr>
        <p:grpSpPr>
          <a:xfrm>
            <a:off x="664772" y="5838424"/>
            <a:ext cx="8460941" cy="578908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9F8D2F8-3523-493E-977F-84BF8E45955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ACA206-202E-4282-B7D4-3D25B4DC1D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hello[2]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6887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a[0:4]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7309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27AC1-65C7-4D67-9EC1-79B279AACA6B}"/>
              </a:ext>
            </a:extLst>
          </p:cNvPr>
          <p:cNvSpPr txBox="1"/>
          <p:nvPr/>
        </p:nvSpPr>
        <p:spPr>
          <a:xfrm>
            <a:off x="1723604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DDC5FA-E413-4885-91C7-89BB37D8A4B8}"/>
              </a:ext>
            </a:extLst>
          </p:cNvPr>
          <p:cNvSpPr txBox="1"/>
          <p:nvPr/>
        </p:nvSpPr>
        <p:spPr>
          <a:xfrm>
            <a:off x="3240584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[3]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3746243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9D9A062-652E-4398-8202-A61EEEFC1AA3}"/>
              </a:ext>
            </a:extLst>
          </p:cNvPr>
          <p:cNvCxnSpPr>
            <a:stCxn id="3" idx="0"/>
            <a:endCxn id="22" idx="2"/>
          </p:cNvCxnSpPr>
          <p:nvPr/>
        </p:nvCxnSpPr>
        <p:spPr>
          <a:xfrm flipV="1">
            <a:off x="2005893" y="3167680"/>
            <a:ext cx="6415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5FD24F5-E660-40F2-ACC7-FBBBC9C10FAB}"/>
              </a:ext>
            </a:extLst>
          </p:cNvPr>
          <p:cNvCxnSpPr>
            <a:cxnSpLocks/>
            <a:stCxn id="39" idx="0"/>
            <a:endCxn id="25" idx="2"/>
          </p:cNvCxnSpPr>
          <p:nvPr/>
        </p:nvCxnSpPr>
        <p:spPr>
          <a:xfrm flipV="1">
            <a:off x="3522873" y="3167680"/>
            <a:ext cx="1603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  <a:endCxn id="26" idx="2"/>
          </p:cNvCxnSpPr>
          <p:nvPr/>
        </p:nvCxnSpPr>
        <p:spPr>
          <a:xfrm flipV="1">
            <a:off x="4028532" y="31676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8">
            <a:extLst>
              <a:ext uri="{FF2B5EF4-FFF2-40B4-BE49-F238E27FC236}">
                <a16:creationId xmlns:a16="http://schemas.microsoft.com/office/drawing/2014/main" id="{6F61D4E9-E20F-4B06-AEE3-5D341FBD4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96" y="2175247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시작인덱스는 포함하고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끝인덱스는 포함되지 않는다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956CEA4-7538-4637-A338-E070758B332B}"/>
              </a:ext>
            </a:extLst>
          </p:cNvPr>
          <p:cNvGrpSpPr/>
          <p:nvPr/>
        </p:nvGrpSpPr>
        <p:grpSpPr>
          <a:xfrm>
            <a:off x="705695" y="4797152"/>
            <a:ext cx="8460941" cy="504056"/>
            <a:chOff x="704528" y="1448780"/>
            <a:chExt cx="7920881" cy="100811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51BD689-A7AB-417D-BAA7-CB424F45E8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A339D19-C2D8-4C86-A58D-A3727146273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a[0:10]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E997C7A-DD44-46A1-9285-DDEDB8DF53D4}"/>
              </a:ext>
            </a:extLst>
          </p:cNvPr>
          <p:cNvSpPr/>
          <p:nvPr/>
        </p:nvSpPr>
        <p:spPr>
          <a:xfrm>
            <a:off x="1801203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16463D6-AC27-4B2B-980E-79C202F28546}"/>
              </a:ext>
            </a:extLst>
          </p:cNvPr>
          <p:cNvSpPr/>
          <p:nvPr/>
        </p:nvSpPr>
        <p:spPr>
          <a:xfrm>
            <a:off x="2305259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ACF2A73-C6BC-4966-A7A9-A211BF7EDCF1}"/>
              </a:ext>
            </a:extLst>
          </p:cNvPr>
          <p:cNvSpPr/>
          <p:nvPr/>
        </p:nvSpPr>
        <p:spPr>
          <a:xfrm>
            <a:off x="2809315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6A6B3A-A28F-47D0-A64B-4431BCA0F893}"/>
              </a:ext>
            </a:extLst>
          </p:cNvPr>
          <p:cNvSpPr/>
          <p:nvPr/>
        </p:nvSpPr>
        <p:spPr>
          <a:xfrm>
            <a:off x="3313371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2D1B5D5-5E7C-4E22-BC37-97D354FE78F8}"/>
              </a:ext>
            </a:extLst>
          </p:cNvPr>
          <p:cNvSpPr/>
          <p:nvPr/>
        </p:nvSpPr>
        <p:spPr>
          <a:xfrm>
            <a:off x="3817427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2CD77E-F5AD-4307-8C4C-EF305185D24A}"/>
              </a:ext>
            </a:extLst>
          </p:cNvPr>
          <p:cNvSpPr/>
          <p:nvPr/>
        </p:nvSpPr>
        <p:spPr>
          <a:xfrm>
            <a:off x="4322593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13D8484-AFA0-486B-8F30-56C608354FAF}"/>
              </a:ext>
            </a:extLst>
          </p:cNvPr>
          <p:cNvSpPr/>
          <p:nvPr/>
        </p:nvSpPr>
        <p:spPr>
          <a:xfrm>
            <a:off x="4826649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FA666EA-14C7-4FE5-951E-1BDE8F2D821B}"/>
              </a:ext>
            </a:extLst>
          </p:cNvPr>
          <p:cNvSpPr/>
          <p:nvPr/>
        </p:nvSpPr>
        <p:spPr>
          <a:xfrm>
            <a:off x="5330705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41F216B-236A-4920-8391-61FF12EB6CDA}"/>
              </a:ext>
            </a:extLst>
          </p:cNvPr>
          <p:cNvSpPr/>
          <p:nvPr/>
        </p:nvSpPr>
        <p:spPr>
          <a:xfrm>
            <a:off x="5834761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93B0A66-DEE4-46C5-8FC8-4A8C5FF52548}"/>
              </a:ext>
            </a:extLst>
          </p:cNvPr>
          <p:cNvSpPr/>
          <p:nvPr/>
        </p:nvSpPr>
        <p:spPr>
          <a:xfrm>
            <a:off x="6338817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E4DFA8-79AE-4A33-B4A1-C2FD05C290DE}"/>
              </a:ext>
            </a:extLst>
          </p:cNvPr>
          <p:cNvSpPr txBox="1"/>
          <p:nvPr/>
        </p:nvSpPr>
        <p:spPr>
          <a:xfrm>
            <a:off x="1393523" y="553503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A985140-4952-4760-9B25-E6256C968229}"/>
              </a:ext>
            </a:extLst>
          </p:cNvPr>
          <p:cNvSpPr txBox="1"/>
          <p:nvPr/>
        </p:nvSpPr>
        <p:spPr>
          <a:xfrm>
            <a:off x="1764527" y="62597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68EBF0-746F-4033-849E-76CD4A4FA37C}"/>
              </a:ext>
            </a:extLst>
          </p:cNvPr>
          <p:cNvSpPr txBox="1"/>
          <p:nvPr/>
        </p:nvSpPr>
        <p:spPr>
          <a:xfrm>
            <a:off x="6321152" y="62597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[9]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8E2EE40-9F86-4DF9-BB65-F51508FBA644}"/>
              </a:ext>
            </a:extLst>
          </p:cNvPr>
          <p:cNvSpPr txBox="1"/>
          <p:nvPr/>
        </p:nvSpPr>
        <p:spPr>
          <a:xfrm>
            <a:off x="6746061" y="625976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2A018E0-D89A-4CC9-9256-6DFBB60AFFD4}"/>
              </a:ext>
            </a:extLst>
          </p:cNvPr>
          <p:cNvCxnSpPr>
            <a:stCxn id="77" idx="0"/>
            <a:endCxn id="57" idx="2"/>
          </p:cNvCxnSpPr>
          <p:nvPr/>
        </p:nvCxnSpPr>
        <p:spPr>
          <a:xfrm flipV="1">
            <a:off x="2046816" y="5971728"/>
            <a:ext cx="6415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7A4A889-3E33-40D2-B9E1-856DECA5CB09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6603441" y="5971728"/>
            <a:ext cx="1603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B818A8D6-8D07-4CAB-9C71-3555315531A8}"/>
              </a:ext>
            </a:extLst>
          </p:cNvPr>
          <p:cNvCxnSpPr>
            <a:cxnSpLocks/>
            <a:stCxn id="79" idx="0"/>
            <a:endCxn id="84" idx="2"/>
          </p:cNvCxnSpPr>
          <p:nvPr/>
        </p:nvCxnSpPr>
        <p:spPr>
          <a:xfrm flipH="1" flipV="1">
            <a:off x="7091668" y="5971728"/>
            <a:ext cx="1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1241E31-7B75-4E4F-8E82-1114407831F1}"/>
              </a:ext>
            </a:extLst>
          </p:cNvPr>
          <p:cNvSpPr/>
          <p:nvPr/>
        </p:nvSpPr>
        <p:spPr>
          <a:xfrm>
            <a:off x="6839640" y="5467672"/>
            <a:ext cx="5040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Rectangle 8">
            <a:extLst>
              <a:ext uri="{FF2B5EF4-FFF2-40B4-BE49-F238E27FC236}">
                <a16:creationId xmlns:a16="http://schemas.microsoft.com/office/drawing/2014/main" id="{BF00F153-DD56-416A-98DD-F603286AC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37866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리스트를 처음부터 끝까지 가져오기</a:t>
            </a:r>
          </a:p>
        </p:txBody>
      </p:sp>
    </p:spTree>
    <p:extLst>
      <p:ext uri="{BB962C8B-B14F-4D97-AF65-F5344CB8AC3E}">
        <p14:creationId xmlns:p14="http://schemas.microsoft.com/office/powerpoint/2010/main" val="10792359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시작인덱스와 끝인덱스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같은 경우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a[1:1]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2252700" y="314096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2534989" y="2852936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003735-E9D6-46C1-B2CA-7FFA0FB742A1}"/>
              </a:ext>
            </a:extLst>
          </p:cNvPr>
          <p:cNvGrpSpPr/>
          <p:nvPr/>
        </p:nvGrpSpPr>
        <p:grpSpPr>
          <a:xfrm>
            <a:off x="696291" y="4463824"/>
            <a:ext cx="8460941" cy="538443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6D5DF1D-F35D-469D-8348-36EDA2ACC8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238BA54-F671-4C50-BFEA-F4FF9CF0805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a[1:2]  # a[1]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과의 차이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?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8E0F8B-24DD-4A32-8DDE-AA93BE239D96}"/>
              </a:ext>
            </a:extLst>
          </p:cNvPr>
          <p:cNvSpPr/>
          <p:nvPr/>
        </p:nvSpPr>
        <p:spPr>
          <a:xfrm>
            <a:off x="1760280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60972BF-1F47-4AB5-8886-18450F0A1108}"/>
              </a:ext>
            </a:extLst>
          </p:cNvPr>
          <p:cNvSpPr/>
          <p:nvPr/>
        </p:nvSpPr>
        <p:spPr>
          <a:xfrm>
            <a:off x="2264336" y="5363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2EA37A-4D94-481D-BE96-D9E32BAB314C}"/>
              </a:ext>
            </a:extLst>
          </p:cNvPr>
          <p:cNvSpPr/>
          <p:nvPr/>
        </p:nvSpPr>
        <p:spPr>
          <a:xfrm>
            <a:off x="2768392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0FC362-3533-4B59-B15E-420D578B5D64}"/>
              </a:ext>
            </a:extLst>
          </p:cNvPr>
          <p:cNvSpPr/>
          <p:nvPr/>
        </p:nvSpPr>
        <p:spPr>
          <a:xfrm>
            <a:off x="3272448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AC2A543-5086-44D7-80FD-617A6F8A6DE4}"/>
              </a:ext>
            </a:extLst>
          </p:cNvPr>
          <p:cNvSpPr/>
          <p:nvPr/>
        </p:nvSpPr>
        <p:spPr>
          <a:xfrm>
            <a:off x="3776504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632C11D-C617-4721-B14E-A425F5816B68}"/>
              </a:ext>
            </a:extLst>
          </p:cNvPr>
          <p:cNvSpPr/>
          <p:nvPr/>
        </p:nvSpPr>
        <p:spPr>
          <a:xfrm>
            <a:off x="4281670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3EE6C91-FBF0-47C0-A041-987A33CB3D42}"/>
              </a:ext>
            </a:extLst>
          </p:cNvPr>
          <p:cNvSpPr/>
          <p:nvPr/>
        </p:nvSpPr>
        <p:spPr>
          <a:xfrm>
            <a:off x="4785726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0E5977-5739-4064-8366-9DFF644E492D}"/>
              </a:ext>
            </a:extLst>
          </p:cNvPr>
          <p:cNvSpPr/>
          <p:nvPr/>
        </p:nvSpPr>
        <p:spPr>
          <a:xfrm>
            <a:off x="5289782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39616D4-D4BE-472D-BCD8-FC884E783DDD}"/>
              </a:ext>
            </a:extLst>
          </p:cNvPr>
          <p:cNvSpPr/>
          <p:nvPr/>
        </p:nvSpPr>
        <p:spPr>
          <a:xfrm>
            <a:off x="5793838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14FCD4-3031-42B2-95D4-2275A2ABC307}"/>
              </a:ext>
            </a:extLst>
          </p:cNvPr>
          <p:cNvSpPr/>
          <p:nvPr/>
        </p:nvSpPr>
        <p:spPr>
          <a:xfrm>
            <a:off x="6297894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6CC319-F55C-48B0-9F50-7A657790BED8}"/>
              </a:ext>
            </a:extLst>
          </p:cNvPr>
          <p:cNvSpPr txBox="1"/>
          <p:nvPr/>
        </p:nvSpPr>
        <p:spPr>
          <a:xfrm>
            <a:off x="1352600" y="54312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195955D-AFE1-495E-A2CF-F510A5E2AC51}"/>
              </a:ext>
            </a:extLst>
          </p:cNvPr>
          <p:cNvSpPr txBox="1"/>
          <p:nvPr/>
        </p:nvSpPr>
        <p:spPr>
          <a:xfrm>
            <a:off x="2252700" y="61560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8B0F1FD-0720-4892-91DF-DCA4BBAF671E}"/>
              </a:ext>
            </a:extLst>
          </p:cNvPr>
          <p:cNvCxnSpPr>
            <a:cxnSpLocks/>
            <a:stCxn id="88" idx="0"/>
          </p:cNvCxnSpPr>
          <p:nvPr/>
        </p:nvCxnSpPr>
        <p:spPr>
          <a:xfrm flipV="1">
            <a:off x="2534989" y="58679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81CDB0C-B9F0-435F-9563-B7CA945B0104}"/>
              </a:ext>
            </a:extLst>
          </p:cNvPr>
          <p:cNvSpPr txBox="1"/>
          <p:nvPr/>
        </p:nvSpPr>
        <p:spPr>
          <a:xfrm>
            <a:off x="2730190" y="61560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25BA25D-16CC-4C25-9A2E-0DBC6E73FCD0}"/>
              </a:ext>
            </a:extLst>
          </p:cNvPr>
          <p:cNvCxnSpPr>
            <a:cxnSpLocks/>
            <a:stCxn id="90" idx="0"/>
          </p:cNvCxnSpPr>
          <p:nvPr/>
        </p:nvCxnSpPr>
        <p:spPr>
          <a:xfrm flipV="1">
            <a:off x="3012479" y="58679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8">
            <a:extLst>
              <a:ext uri="{FF2B5EF4-FFF2-40B4-BE49-F238E27FC236}">
                <a16:creationId xmlns:a16="http://schemas.microsoft.com/office/drawing/2014/main" id="{E9E2BB82-A45A-40DB-AAD5-045C1E735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56" y="399112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a[1:2] vs a[1]</a:t>
            </a:r>
          </a:p>
        </p:txBody>
      </p:sp>
    </p:spTree>
    <p:extLst>
      <p:ext uri="{BB962C8B-B14F-4D97-AF65-F5344CB8AC3E}">
        <p14:creationId xmlns:p14="http://schemas.microsoft.com/office/powerpoint/2010/main" val="678560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개발 환경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464524" y="938763"/>
            <a:ext cx="200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 algn="ctr"/>
            <a:r>
              <a:rPr lang="ko-KR" altLang="en-US" sz="2000">
                <a:latin typeface="맑은 고딕" panose="020B0503020000020004" pitchFamily="50" charset="-127"/>
              </a:rPr>
              <a:t>개발환경이란</a:t>
            </a:r>
            <a:r>
              <a:rPr lang="en-US" altLang="ko-KR" sz="2000">
                <a:latin typeface="맑은 고딕" panose="020B0503020000020004" pitchFamily="50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4FE8-4470-47CD-A71E-5C97C9906580}"/>
              </a:ext>
            </a:extLst>
          </p:cNvPr>
          <p:cNvSpPr txBox="1"/>
          <p:nvPr/>
        </p:nvSpPr>
        <p:spPr>
          <a:xfrm>
            <a:off x="942154" y="1351464"/>
            <a:ext cx="42707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프로그램을 작성하고</a:t>
            </a:r>
            <a:r>
              <a:rPr lang="en-US" altLang="ko-KR"/>
              <a:t>, </a:t>
            </a:r>
            <a:r>
              <a:rPr lang="ko-KR" altLang="en-US"/>
              <a:t>실행 시키는 환경</a:t>
            </a:r>
          </a:p>
          <a:p>
            <a:r>
              <a:rPr lang="en-US" altLang="ko-KR"/>
              <a:t>- </a:t>
            </a:r>
            <a:r>
              <a:rPr lang="ko-KR" altLang="en-US"/>
              <a:t>일반적으로 </a:t>
            </a:r>
            <a:r>
              <a:rPr lang="en-US" altLang="ko-KR"/>
              <a:t>&lt;</a:t>
            </a:r>
            <a:r>
              <a:rPr lang="ko-KR" altLang="en-US"/>
              <a:t>코딩 환경</a:t>
            </a:r>
            <a:r>
              <a:rPr lang="en-US" altLang="ko-KR"/>
              <a:t>&gt; </a:t>
            </a:r>
            <a:r>
              <a:rPr lang="ko-KR" altLang="en-US"/>
              <a:t>이라고 부름</a:t>
            </a:r>
          </a:p>
          <a:p>
            <a:r>
              <a:rPr lang="en-US" altLang="ko-KR"/>
              <a:t>- </a:t>
            </a:r>
            <a:r>
              <a:rPr lang="ko-KR" altLang="en-US"/>
              <a:t>개발환경을 결정</a:t>
            </a:r>
          </a:p>
          <a:p>
            <a:pPr lvl="1"/>
            <a:r>
              <a:rPr lang="en-US" altLang="ko-KR"/>
              <a:t>1) </a:t>
            </a:r>
            <a:r>
              <a:rPr lang="ko-KR" altLang="en-US"/>
              <a:t>운영 체제 </a:t>
            </a:r>
            <a:r>
              <a:rPr lang="en-US" altLang="ko-KR"/>
              <a:t>(Operating System, OS)</a:t>
            </a:r>
          </a:p>
          <a:p>
            <a:pPr lvl="1"/>
            <a:r>
              <a:rPr lang="en-US" altLang="ko-KR"/>
              <a:t>2) Python Interpreter</a:t>
            </a:r>
          </a:p>
          <a:p>
            <a:pPr lvl="1"/>
            <a:r>
              <a:rPr lang="en-US" altLang="ko-KR"/>
              <a:t>3) </a:t>
            </a:r>
            <a:r>
              <a:rPr lang="ko-KR" altLang="en-US"/>
              <a:t>코드 편집기 </a:t>
            </a:r>
            <a:r>
              <a:rPr lang="en-US" altLang="ko-KR"/>
              <a:t>(Editor)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C0D06-2AF7-4827-B442-7D46D524D725}"/>
              </a:ext>
            </a:extLst>
          </p:cNvPr>
          <p:cNvSpPr txBox="1"/>
          <p:nvPr/>
        </p:nvSpPr>
        <p:spPr>
          <a:xfrm>
            <a:off x="464524" y="3454840"/>
            <a:ext cx="32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ko-KR" altLang="en-US" sz="2000">
                <a:latin typeface="맑은 고딕" panose="020B0503020000020004" pitchFamily="50" charset="-127"/>
              </a:rPr>
              <a:t>선호하는 운영체제를 선정</a:t>
            </a:r>
            <a:endParaRPr lang="en-US" altLang="ko-KR" sz="2000">
              <a:latin typeface="맑은 고딕" panose="020B0503020000020004" pitchFamily="50" charset="-127"/>
            </a:endParaRPr>
          </a:p>
        </p:txBody>
      </p:sp>
      <p:pic>
        <p:nvPicPr>
          <p:cNvPr id="2055" name="Picture 7" descr="블로그 | 임박한 윈도우 10 '강제 업데이트'에 대비하는 방법 - CIO Korea">
            <a:extLst>
              <a:ext uri="{FF2B5EF4-FFF2-40B4-BE49-F238E27FC236}">
                <a16:creationId xmlns:a16="http://schemas.microsoft.com/office/drawing/2014/main" id="{0CD367EA-71C6-4DB7-B2AB-010E162A2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4" r="16130"/>
          <a:stretch/>
        </p:blipFill>
        <p:spPr bwMode="auto">
          <a:xfrm>
            <a:off x="1967870" y="3913577"/>
            <a:ext cx="1401392" cy="13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턱스 - 위키백과, 우리 모두의 백과사전">
            <a:extLst>
              <a:ext uri="{FF2B5EF4-FFF2-40B4-BE49-F238E27FC236}">
                <a16:creationId xmlns:a16="http://schemas.microsoft.com/office/drawing/2014/main" id="{FD98BD9F-D704-4E2B-9F1E-BEA548238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373" y="3927372"/>
            <a:ext cx="1156201" cy="13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애플 로고 이야기">
            <a:extLst>
              <a:ext uri="{FF2B5EF4-FFF2-40B4-BE49-F238E27FC236}">
                <a16:creationId xmlns:a16="http://schemas.microsoft.com/office/drawing/2014/main" id="{9FF916AD-207B-4659-96F9-5DE3A3B5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04" y="3854950"/>
            <a:ext cx="1295629" cy="135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822F50-67F6-40E2-8CAE-2F59D0E2B790}"/>
              </a:ext>
            </a:extLst>
          </p:cNvPr>
          <p:cNvSpPr txBox="1"/>
          <p:nvPr/>
        </p:nvSpPr>
        <p:spPr>
          <a:xfrm>
            <a:off x="2096694" y="5409220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Windows</a:t>
            </a:r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5E01D1-5FE8-4162-BB19-B04BBB3ED235}"/>
              </a:ext>
            </a:extLst>
          </p:cNvPr>
          <p:cNvSpPr txBox="1"/>
          <p:nvPr/>
        </p:nvSpPr>
        <p:spPr>
          <a:xfrm>
            <a:off x="4679277" y="542952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Linux</a:t>
            </a: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F6245F-429F-4B11-B873-7106C07723FA}"/>
              </a:ext>
            </a:extLst>
          </p:cNvPr>
          <p:cNvSpPr txBox="1"/>
          <p:nvPr/>
        </p:nvSpPr>
        <p:spPr>
          <a:xfrm>
            <a:off x="6609184" y="542952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Mac OS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32CE25-695C-4F0B-912E-892A53E0CE4B}"/>
              </a:ext>
            </a:extLst>
          </p:cNvPr>
          <p:cNvSpPr txBox="1"/>
          <p:nvPr/>
        </p:nvSpPr>
        <p:spPr>
          <a:xfrm>
            <a:off x="2036033" y="5760863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친숙함</a:t>
            </a:r>
            <a:r>
              <a:rPr lang="en-US" altLang="ko-KR" sz="1400"/>
              <a:t>,</a:t>
            </a:r>
          </a:p>
          <a:p>
            <a:r>
              <a:rPr lang="ko-KR" altLang="en-US" sz="1400"/>
              <a:t>초기엔 쉬움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0E1B0D-99D3-4166-BE48-496BE990D9EC}"/>
              </a:ext>
            </a:extLst>
          </p:cNvPr>
          <p:cNvSpPr txBox="1"/>
          <p:nvPr/>
        </p:nvSpPr>
        <p:spPr>
          <a:xfrm>
            <a:off x="4054833" y="5760863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모듈 설치 쉬움</a:t>
            </a:r>
          </a:p>
          <a:p>
            <a:r>
              <a:rPr lang="ko-KR" altLang="en-US" sz="1400"/>
              <a:t>공짜</a:t>
            </a:r>
            <a:r>
              <a:rPr lang="en-US" altLang="ko-KR" sz="1400"/>
              <a:t>, </a:t>
            </a:r>
            <a:r>
              <a:rPr lang="ko-KR" altLang="en-US" sz="1400"/>
              <a:t>참고 문서 많음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E86522-6A72-4DC4-A7E5-2FCE60860CA9}"/>
              </a:ext>
            </a:extLst>
          </p:cNvPr>
          <p:cNvSpPr txBox="1"/>
          <p:nvPr/>
        </p:nvSpPr>
        <p:spPr>
          <a:xfrm>
            <a:off x="6415901" y="5760863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/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모듈 설치 쉬움</a:t>
            </a:r>
          </a:p>
          <a:p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참고 문서도 많음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0395505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중간 부분 가져오기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a[4:7]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3710164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992453" y="2849099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003735-E9D6-46C1-B2CA-7FFA0FB742A1}"/>
              </a:ext>
            </a:extLst>
          </p:cNvPr>
          <p:cNvGrpSpPr/>
          <p:nvPr/>
        </p:nvGrpSpPr>
        <p:grpSpPr>
          <a:xfrm>
            <a:off x="710042" y="3826661"/>
            <a:ext cx="8460941" cy="538443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6D5DF1D-F35D-469D-8348-36EDA2ACC8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238BA54-F671-4C50-BFEA-F4FF9CF0805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a[4:-1]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8E0F8B-24DD-4A32-8DDE-AA93BE239D96}"/>
              </a:ext>
            </a:extLst>
          </p:cNvPr>
          <p:cNvSpPr/>
          <p:nvPr/>
        </p:nvSpPr>
        <p:spPr>
          <a:xfrm>
            <a:off x="1760280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60972BF-1F47-4AB5-8886-18450F0A1108}"/>
              </a:ext>
            </a:extLst>
          </p:cNvPr>
          <p:cNvSpPr/>
          <p:nvPr/>
        </p:nvSpPr>
        <p:spPr>
          <a:xfrm>
            <a:off x="2264336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2EA37A-4D94-481D-BE96-D9E32BAB314C}"/>
              </a:ext>
            </a:extLst>
          </p:cNvPr>
          <p:cNvSpPr/>
          <p:nvPr/>
        </p:nvSpPr>
        <p:spPr>
          <a:xfrm>
            <a:off x="2768392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0FC362-3533-4B59-B15E-420D578B5D64}"/>
              </a:ext>
            </a:extLst>
          </p:cNvPr>
          <p:cNvSpPr/>
          <p:nvPr/>
        </p:nvSpPr>
        <p:spPr>
          <a:xfrm>
            <a:off x="3272448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AC2A543-5086-44D7-80FD-617A6F8A6DE4}"/>
              </a:ext>
            </a:extLst>
          </p:cNvPr>
          <p:cNvSpPr/>
          <p:nvPr/>
        </p:nvSpPr>
        <p:spPr>
          <a:xfrm>
            <a:off x="3776504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632C11D-C617-4721-B14E-A425F5816B68}"/>
              </a:ext>
            </a:extLst>
          </p:cNvPr>
          <p:cNvSpPr/>
          <p:nvPr/>
        </p:nvSpPr>
        <p:spPr>
          <a:xfrm>
            <a:off x="4281670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3EE6C91-FBF0-47C0-A041-987A33CB3D42}"/>
              </a:ext>
            </a:extLst>
          </p:cNvPr>
          <p:cNvSpPr/>
          <p:nvPr/>
        </p:nvSpPr>
        <p:spPr>
          <a:xfrm>
            <a:off x="4785726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0E5977-5739-4064-8366-9DFF644E492D}"/>
              </a:ext>
            </a:extLst>
          </p:cNvPr>
          <p:cNvSpPr/>
          <p:nvPr/>
        </p:nvSpPr>
        <p:spPr>
          <a:xfrm>
            <a:off x="5289782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39616D4-D4BE-472D-BCD8-FC884E783DDD}"/>
              </a:ext>
            </a:extLst>
          </p:cNvPr>
          <p:cNvSpPr/>
          <p:nvPr/>
        </p:nvSpPr>
        <p:spPr>
          <a:xfrm>
            <a:off x="5793838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14FCD4-3031-42B2-95D4-2275A2ABC307}"/>
              </a:ext>
            </a:extLst>
          </p:cNvPr>
          <p:cNvSpPr/>
          <p:nvPr/>
        </p:nvSpPr>
        <p:spPr>
          <a:xfrm>
            <a:off x="6297894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6CC319-F55C-48B0-9F50-7A657790BED8}"/>
              </a:ext>
            </a:extLst>
          </p:cNvPr>
          <p:cNvSpPr txBox="1"/>
          <p:nvPr/>
        </p:nvSpPr>
        <p:spPr>
          <a:xfrm>
            <a:off x="1352600" y="4794123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78F922-4127-4523-AA61-4AEAF27BA158}"/>
              </a:ext>
            </a:extLst>
          </p:cNvPr>
          <p:cNvSpPr txBox="1"/>
          <p:nvPr/>
        </p:nvSpPr>
        <p:spPr>
          <a:xfrm>
            <a:off x="4784149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64B95AF-C044-4861-B425-DE3A9AC52F7E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5066438" y="2857483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907656B-E17A-4132-878A-364FDFCD8E5A}"/>
              </a:ext>
            </a:extLst>
          </p:cNvPr>
          <p:cNvSpPr txBox="1"/>
          <p:nvPr/>
        </p:nvSpPr>
        <p:spPr>
          <a:xfrm>
            <a:off x="5239177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75A5565-96D1-457A-A43D-3CB373697871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1466" y="2852936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4A7895E-A931-4DA1-A341-B72BA15F140D}"/>
              </a:ext>
            </a:extLst>
          </p:cNvPr>
          <p:cNvSpPr txBox="1"/>
          <p:nvPr/>
        </p:nvSpPr>
        <p:spPr>
          <a:xfrm>
            <a:off x="3718787" y="551884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46C31A6-C118-4F7A-B0B7-A3662E1BEE25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4001076" y="5230817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8A24C04-61C1-4AA9-879E-259E7F0B9DEB}"/>
              </a:ext>
            </a:extLst>
          </p:cNvPr>
          <p:cNvSpPr txBox="1"/>
          <p:nvPr/>
        </p:nvSpPr>
        <p:spPr>
          <a:xfrm>
            <a:off x="5700337" y="55188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D129929-B27E-4120-BDE4-3A3703C16165}"/>
              </a:ext>
            </a:extLst>
          </p:cNvPr>
          <p:cNvCxnSpPr>
            <a:cxnSpLocks/>
            <a:stCxn id="52" idx="0"/>
            <a:endCxn id="83" idx="2"/>
          </p:cNvCxnSpPr>
          <p:nvPr/>
        </p:nvCxnSpPr>
        <p:spPr>
          <a:xfrm flipH="1" flipV="1">
            <a:off x="6045866" y="5230817"/>
            <a:ext cx="79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719283C-63EA-44EE-AF18-E35E5A09AC7F}"/>
              </a:ext>
            </a:extLst>
          </p:cNvPr>
          <p:cNvSpPr txBox="1"/>
          <p:nvPr/>
        </p:nvSpPr>
        <p:spPr>
          <a:xfrm>
            <a:off x="6210136" y="55188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E4A76DD-647E-4E15-98F6-D81B25749AE5}"/>
              </a:ext>
            </a:extLst>
          </p:cNvPr>
          <p:cNvCxnSpPr>
            <a:cxnSpLocks/>
            <a:stCxn id="54" idx="0"/>
            <a:endCxn id="86" idx="2"/>
          </p:cNvCxnSpPr>
          <p:nvPr/>
        </p:nvCxnSpPr>
        <p:spPr>
          <a:xfrm flipH="1" flipV="1">
            <a:off x="6549922" y="5230817"/>
            <a:ext cx="5822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8969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증가폭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4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a[2:8:3]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960948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960948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3028310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10322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인덱스증가폭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7F0A1F-00BF-4F89-94CF-032E098BA590}"/>
              </a:ext>
            </a:extLst>
          </p:cNvPr>
          <p:cNvSpPr txBox="1"/>
          <p:nvPr/>
        </p:nvSpPr>
        <p:spPr>
          <a:xfrm>
            <a:off x="2713419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C5C304B-F94B-47A2-9EB9-69AA444DB234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2995708" y="345662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99413CF-4ED2-44E4-A5E0-2566681FBCF5}"/>
              </a:ext>
            </a:extLst>
          </p:cNvPr>
          <p:cNvSpPr txBox="1"/>
          <p:nvPr/>
        </p:nvSpPr>
        <p:spPr>
          <a:xfrm>
            <a:off x="5265542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BEBD24F-2317-4284-A4DE-9020AB32A758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547831" y="3465004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B7178A6-7FCA-4089-ADE5-11B7EF3E1F00}"/>
              </a:ext>
            </a:extLst>
          </p:cNvPr>
          <p:cNvSpPr txBox="1"/>
          <p:nvPr/>
        </p:nvSpPr>
        <p:spPr>
          <a:xfrm>
            <a:off x="5720570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[8]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8DFBCE7-00EE-4597-8C8E-A524CA1CB6FB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6002859" y="3460457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CAB5462-645A-4C27-A2EA-9EBF761AF164}"/>
              </a:ext>
            </a:extLst>
          </p:cNvPr>
          <p:cNvCxnSpPr/>
          <p:nvPr/>
        </p:nvCxnSpPr>
        <p:spPr>
          <a:xfrm>
            <a:off x="5793838" y="2636912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35A8207F-DF39-4BA2-A307-EB6343C1E6B5}"/>
              </a:ext>
            </a:extLst>
          </p:cNvPr>
          <p:cNvCxnSpPr>
            <a:stCxn id="24" idx="0"/>
            <a:endCxn id="27" idx="0"/>
          </p:cNvCxnSpPr>
          <p:nvPr/>
        </p:nvCxnSpPr>
        <p:spPr>
          <a:xfrm rot="5400000" flipH="1" flipV="1">
            <a:off x="3777059" y="2204309"/>
            <a:ext cx="12700" cy="151327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443E60A6-925B-4C48-9D9A-EA5290786325}"/>
              </a:ext>
            </a:extLst>
          </p:cNvPr>
          <p:cNvCxnSpPr>
            <a:cxnSpLocks/>
            <a:stCxn id="27" idx="0"/>
            <a:endCxn id="30" idx="0"/>
          </p:cNvCxnSpPr>
          <p:nvPr/>
        </p:nvCxnSpPr>
        <p:spPr>
          <a:xfrm rot="5400000" flipH="1" flipV="1">
            <a:off x="5289782" y="2204864"/>
            <a:ext cx="12700" cy="1512168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AF9D9CA-F27C-49B9-BFA9-583DBE1F7CF7}"/>
              </a:ext>
            </a:extLst>
          </p:cNvPr>
          <p:cNvSpPr txBox="1"/>
          <p:nvPr/>
        </p:nvSpPr>
        <p:spPr>
          <a:xfrm>
            <a:off x="3557534" y="242642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1648A64-4AD6-48E7-8EA6-B9A37D5CFED0}"/>
              </a:ext>
            </a:extLst>
          </p:cNvPr>
          <p:cNvSpPr txBox="1"/>
          <p:nvPr/>
        </p:nvSpPr>
        <p:spPr>
          <a:xfrm>
            <a:off x="5057878" y="242642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50815EF-D506-446F-B75E-F4D5FEF637A3}"/>
              </a:ext>
            </a:extLst>
          </p:cNvPr>
          <p:cNvGrpSpPr/>
          <p:nvPr/>
        </p:nvGrpSpPr>
        <p:grpSpPr>
          <a:xfrm>
            <a:off x="664772" y="4344991"/>
            <a:ext cx="8460941" cy="451451"/>
            <a:chOff x="704528" y="1448780"/>
            <a:chExt cx="7920881" cy="100811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F39AA4B-A6D5-4098-B365-1354656E480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0520058-CB3E-49AE-8BE5-10AB272681E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a[2:9:3]</a:t>
              </a: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DED1670-296C-4ECF-A3F7-D10DAE62A4CF}"/>
              </a:ext>
            </a:extLst>
          </p:cNvPr>
          <p:cNvSpPr/>
          <p:nvPr/>
        </p:nvSpPr>
        <p:spPr>
          <a:xfrm>
            <a:off x="1760280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E25BE0B-F046-4E3A-A1B3-66F5D9A9076D}"/>
              </a:ext>
            </a:extLst>
          </p:cNvPr>
          <p:cNvSpPr/>
          <p:nvPr/>
        </p:nvSpPr>
        <p:spPr>
          <a:xfrm>
            <a:off x="2264336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E76C548-817D-4010-826B-0FD05746EDB6}"/>
              </a:ext>
            </a:extLst>
          </p:cNvPr>
          <p:cNvSpPr/>
          <p:nvPr/>
        </p:nvSpPr>
        <p:spPr>
          <a:xfrm>
            <a:off x="2768392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8B53AF1-D18B-48F6-941E-6940CDCB8B93}"/>
              </a:ext>
            </a:extLst>
          </p:cNvPr>
          <p:cNvSpPr/>
          <p:nvPr/>
        </p:nvSpPr>
        <p:spPr>
          <a:xfrm>
            <a:off x="3272448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20D025D-2006-40F5-BA14-9EC44AC15D04}"/>
              </a:ext>
            </a:extLst>
          </p:cNvPr>
          <p:cNvSpPr/>
          <p:nvPr/>
        </p:nvSpPr>
        <p:spPr>
          <a:xfrm>
            <a:off x="3776504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83672D7-A926-4DB6-836A-D697EF549FD1}"/>
              </a:ext>
            </a:extLst>
          </p:cNvPr>
          <p:cNvSpPr/>
          <p:nvPr/>
        </p:nvSpPr>
        <p:spPr>
          <a:xfrm>
            <a:off x="4281670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2ED74E-0FCC-47E2-BC46-B7248F58C06C}"/>
              </a:ext>
            </a:extLst>
          </p:cNvPr>
          <p:cNvSpPr/>
          <p:nvPr/>
        </p:nvSpPr>
        <p:spPr>
          <a:xfrm>
            <a:off x="4785726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17E14EF-EE90-44A6-B1FF-FC9199BB2127}"/>
              </a:ext>
            </a:extLst>
          </p:cNvPr>
          <p:cNvSpPr/>
          <p:nvPr/>
        </p:nvSpPr>
        <p:spPr>
          <a:xfrm>
            <a:off x="5289782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F00B3E7-60B6-4759-B306-7432990527D4}"/>
              </a:ext>
            </a:extLst>
          </p:cNvPr>
          <p:cNvSpPr/>
          <p:nvPr/>
        </p:nvSpPr>
        <p:spPr>
          <a:xfrm>
            <a:off x="5793838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9C45C71-78CA-4E18-B29B-2EAAE7C58352}"/>
              </a:ext>
            </a:extLst>
          </p:cNvPr>
          <p:cNvSpPr/>
          <p:nvPr/>
        </p:nvSpPr>
        <p:spPr>
          <a:xfrm>
            <a:off x="6297894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4AE0BC2-C9C5-4EBA-8891-4B9DDD4E87F7}"/>
              </a:ext>
            </a:extLst>
          </p:cNvPr>
          <p:cNvSpPr txBox="1"/>
          <p:nvPr/>
        </p:nvSpPr>
        <p:spPr>
          <a:xfrm>
            <a:off x="1352600" y="554305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5E684CA-AC61-40B3-9AF8-2BF993FDDADD}"/>
              </a:ext>
            </a:extLst>
          </p:cNvPr>
          <p:cNvSpPr txBox="1"/>
          <p:nvPr/>
        </p:nvSpPr>
        <p:spPr>
          <a:xfrm>
            <a:off x="2713419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E3441720-FDE2-487F-BEC9-9113F32E56E6}"/>
              </a:ext>
            </a:extLst>
          </p:cNvPr>
          <p:cNvCxnSpPr>
            <a:cxnSpLocks/>
            <a:stCxn id="93" idx="0"/>
          </p:cNvCxnSpPr>
          <p:nvPr/>
        </p:nvCxnSpPr>
        <p:spPr>
          <a:xfrm flipV="1">
            <a:off x="2995708" y="5971365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7EB9AA6-37BE-43C9-8D0E-6B581762B6E6}"/>
              </a:ext>
            </a:extLst>
          </p:cNvPr>
          <p:cNvSpPr txBox="1"/>
          <p:nvPr/>
        </p:nvSpPr>
        <p:spPr>
          <a:xfrm>
            <a:off x="5769598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[8]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4522657-AB9B-4EF5-B0BD-1893548B0AB6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051887" y="5979749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778760F-61DE-466B-806B-09590129122A}"/>
              </a:ext>
            </a:extLst>
          </p:cNvPr>
          <p:cNvSpPr txBox="1"/>
          <p:nvPr/>
        </p:nvSpPr>
        <p:spPr>
          <a:xfrm>
            <a:off x="6224626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[9]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891E295C-F840-4850-966B-EEEF4794EA10}"/>
              </a:ext>
            </a:extLst>
          </p:cNvPr>
          <p:cNvCxnSpPr>
            <a:cxnSpLocks/>
            <a:stCxn id="97" idx="0"/>
          </p:cNvCxnSpPr>
          <p:nvPr/>
        </p:nvCxnSpPr>
        <p:spPr>
          <a:xfrm flipV="1">
            <a:off x="6506915" y="5975202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27F1CF44-3A62-4E5C-B124-4DC64CDD35A9}"/>
              </a:ext>
            </a:extLst>
          </p:cNvPr>
          <p:cNvCxnSpPr/>
          <p:nvPr/>
        </p:nvCxnSpPr>
        <p:spPr>
          <a:xfrm>
            <a:off x="6293537" y="5156303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구부러짐 99">
            <a:extLst>
              <a:ext uri="{FF2B5EF4-FFF2-40B4-BE49-F238E27FC236}">
                <a16:creationId xmlns:a16="http://schemas.microsoft.com/office/drawing/2014/main" id="{A0FB83BE-6F78-41A4-A182-08F92F63812D}"/>
              </a:ext>
            </a:extLst>
          </p:cNvPr>
          <p:cNvCxnSpPr>
            <a:stCxn id="81" idx="0"/>
            <a:endCxn id="85" idx="0"/>
          </p:cNvCxnSpPr>
          <p:nvPr/>
        </p:nvCxnSpPr>
        <p:spPr>
          <a:xfrm rot="5400000" flipH="1" flipV="1">
            <a:off x="3777059" y="4719054"/>
            <a:ext cx="12700" cy="151327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943807E-EE74-4BE9-B2E2-27553E330376}"/>
              </a:ext>
            </a:extLst>
          </p:cNvPr>
          <p:cNvSpPr txBox="1"/>
          <p:nvPr/>
        </p:nvSpPr>
        <p:spPr>
          <a:xfrm>
            <a:off x="3557534" y="49411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1CA6841-ADE7-457D-9D8A-3BE283DFD91C}"/>
              </a:ext>
            </a:extLst>
          </p:cNvPr>
          <p:cNvSpPr txBox="1"/>
          <p:nvPr/>
        </p:nvSpPr>
        <p:spPr>
          <a:xfrm>
            <a:off x="5057878" y="49411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4" name="연결선: 구부러짐 103">
            <a:extLst>
              <a:ext uri="{FF2B5EF4-FFF2-40B4-BE49-F238E27FC236}">
                <a16:creationId xmlns:a16="http://schemas.microsoft.com/office/drawing/2014/main" id="{378F7BCC-05DB-414D-BF37-94C8DEC3CC52}"/>
              </a:ext>
            </a:extLst>
          </p:cNvPr>
          <p:cNvCxnSpPr>
            <a:cxnSpLocks/>
            <a:stCxn id="85" idx="0"/>
            <a:endCxn id="90" idx="0"/>
          </p:cNvCxnSpPr>
          <p:nvPr/>
        </p:nvCxnSpPr>
        <p:spPr>
          <a:xfrm rot="5400000" flipH="1" flipV="1">
            <a:off x="5289782" y="4719609"/>
            <a:ext cx="12700" cy="151216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76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4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a[:7]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8122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3835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7F0A1F-00BF-4F89-94CF-032E098BA590}"/>
              </a:ext>
            </a:extLst>
          </p:cNvPr>
          <p:cNvSpPr txBox="1"/>
          <p:nvPr/>
        </p:nvSpPr>
        <p:spPr>
          <a:xfrm>
            <a:off x="1701041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C5C304B-F94B-47A2-9EB9-69AA444DB234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1983330" y="3240596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99413CF-4ED2-44E4-A5E0-2566681FBCF5}"/>
              </a:ext>
            </a:extLst>
          </p:cNvPr>
          <p:cNvSpPr txBox="1"/>
          <p:nvPr/>
        </p:nvSpPr>
        <p:spPr>
          <a:xfrm>
            <a:off x="5265542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BEBD24F-2317-4284-A4DE-9020AB32A758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547831" y="3248980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B7178A6-7FCA-4089-ADE5-11B7EF3E1F00}"/>
              </a:ext>
            </a:extLst>
          </p:cNvPr>
          <p:cNvSpPr txBox="1"/>
          <p:nvPr/>
        </p:nvSpPr>
        <p:spPr>
          <a:xfrm>
            <a:off x="4785726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8DFBCE7-00EE-4597-8C8E-A524CA1CB6FB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5068015" y="3244433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50815EF-D506-446F-B75E-F4D5FEF637A3}"/>
              </a:ext>
            </a:extLst>
          </p:cNvPr>
          <p:cNvGrpSpPr/>
          <p:nvPr/>
        </p:nvGrpSpPr>
        <p:grpSpPr>
          <a:xfrm>
            <a:off x="664772" y="4525721"/>
            <a:ext cx="8460941" cy="451451"/>
            <a:chOff x="704528" y="1448780"/>
            <a:chExt cx="7920881" cy="100811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F39AA4B-A6D5-4098-B365-1354656E480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0520058-CB3E-49AE-8BE5-10AB272681E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a[7:]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6BC3588E-4A07-48BC-BB38-8185BB66A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415253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D44B34B-556C-4BA9-B73A-713EE794F9DF}"/>
              </a:ext>
            </a:extLst>
          </p:cNvPr>
          <p:cNvSpPr/>
          <p:nvPr/>
        </p:nvSpPr>
        <p:spPr>
          <a:xfrm>
            <a:off x="1760280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4144CFA-E144-432B-BD1B-5DA77B94A53A}"/>
              </a:ext>
            </a:extLst>
          </p:cNvPr>
          <p:cNvSpPr/>
          <p:nvPr/>
        </p:nvSpPr>
        <p:spPr>
          <a:xfrm>
            <a:off x="2264336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B9A752-F202-4415-81E9-C81257A1183C}"/>
              </a:ext>
            </a:extLst>
          </p:cNvPr>
          <p:cNvSpPr/>
          <p:nvPr/>
        </p:nvSpPr>
        <p:spPr>
          <a:xfrm>
            <a:off x="2768392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5BAA60-7A3D-4724-9D8D-BF45E2B7272B}"/>
              </a:ext>
            </a:extLst>
          </p:cNvPr>
          <p:cNvSpPr/>
          <p:nvPr/>
        </p:nvSpPr>
        <p:spPr>
          <a:xfrm>
            <a:off x="3272448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CB52E59-B41C-411F-A9DD-2B72DBB370D8}"/>
              </a:ext>
            </a:extLst>
          </p:cNvPr>
          <p:cNvSpPr/>
          <p:nvPr/>
        </p:nvSpPr>
        <p:spPr>
          <a:xfrm>
            <a:off x="3776504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BC0111A-F633-4D1F-ABCC-D88366C589B5}"/>
              </a:ext>
            </a:extLst>
          </p:cNvPr>
          <p:cNvSpPr/>
          <p:nvPr/>
        </p:nvSpPr>
        <p:spPr>
          <a:xfrm>
            <a:off x="4281670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72F45CE-E631-4F21-A80B-29D243CCF704}"/>
              </a:ext>
            </a:extLst>
          </p:cNvPr>
          <p:cNvSpPr/>
          <p:nvPr/>
        </p:nvSpPr>
        <p:spPr>
          <a:xfrm>
            <a:off x="4785726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F28234C-F1B1-4E5D-BCED-E6CEBD60E60B}"/>
              </a:ext>
            </a:extLst>
          </p:cNvPr>
          <p:cNvSpPr/>
          <p:nvPr/>
        </p:nvSpPr>
        <p:spPr>
          <a:xfrm>
            <a:off x="5289782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70EE92A-07C3-49A3-B034-A7ECEC2445FD}"/>
              </a:ext>
            </a:extLst>
          </p:cNvPr>
          <p:cNvSpPr/>
          <p:nvPr/>
        </p:nvSpPr>
        <p:spPr>
          <a:xfrm>
            <a:off x="5793838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97C2D4C-324C-4922-9DFD-F28368AAC7E6}"/>
              </a:ext>
            </a:extLst>
          </p:cNvPr>
          <p:cNvSpPr/>
          <p:nvPr/>
        </p:nvSpPr>
        <p:spPr>
          <a:xfrm>
            <a:off x="6297894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5B8249A-26FD-4E95-AFF6-709372F8BB65}"/>
              </a:ext>
            </a:extLst>
          </p:cNvPr>
          <p:cNvSpPr txBox="1"/>
          <p:nvPr/>
        </p:nvSpPr>
        <p:spPr>
          <a:xfrm>
            <a:off x="1352600" y="5371219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8BFE681-D2AF-4EC8-B57D-76B1170D217B}"/>
              </a:ext>
            </a:extLst>
          </p:cNvPr>
          <p:cNvSpPr txBox="1"/>
          <p:nvPr/>
        </p:nvSpPr>
        <p:spPr>
          <a:xfrm>
            <a:off x="5265542" y="60875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18F1F12-F6ED-480E-80D8-AFB3A97FCE3F}"/>
              </a:ext>
            </a:extLst>
          </p:cNvPr>
          <p:cNvCxnSpPr>
            <a:cxnSpLocks/>
            <a:stCxn id="105" idx="0"/>
          </p:cNvCxnSpPr>
          <p:nvPr/>
        </p:nvCxnSpPr>
        <p:spPr>
          <a:xfrm flipV="1">
            <a:off x="5547831" y="5807913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2029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5"/>
            <a:ext cx="8460941" cy="437532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3835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4212662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a[:7:2]</a:t>
              </a:r>
            </a:p>
          </p:txBody>
        </p:sp>
      </p:grpSp>
      <p:sp>
        <p:nvSpPr>
          <p:cNvPr id="82" name="Rectangle 8">
            <a:extLst>
              <a:ext uri="{FF2B5EF4-FFF2-40B4-BE49-F238E27FC236}">
                <a16:creationId xmlns:a16="http://schemas.microsoft.com/office/drawing/2014/main" id="{16E5386A-AD5F-46A5-947B-6AD8C1E8A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3755689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6CEB2C-4625-4E5E-9723-B1E5633C0EC1}"/>
              </a:ext>
            </a:extLst>
          </p:cNvPr>
          <p:cNvSpPr/>
          <p:nvPr/>
        </p:nvSpPr>
        <p:spPr>
          <a:xfrm>
            <a:off x="1746734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EAA27EB-7409-40B2-A0C3-E601570FF1BD}"/>
              </a:ext>
            </a:extLst>
          </p:cNvPr>
          <p:cNvSpPr/>
          <p:nvPr/>
        </p:nvSpPr>
        <p:spPr>
          <a:xfrm>
            <a:off x="2250790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875094-0C40-46F4-8527-561C428221EE}"/>
              </a:ext>
            </a:extLst>
          </p:cNvPr>
          <p:cNvSpPr/>
          <p:nvPr/>
        </p:nvSpPr>
        <p:spPr>
          <a:xfrm>
            <a:off x="2754846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BA5A22-960D-415C-8790-4F78CE36073C}"/>
              </a:ext>
            </a:extLst>
          </p:cNvPr>
          <p:cNvSpPr/>
          <p:nvPr/>
        </p:nvSpPr>
        <p:spPr>
          <a:xfrm>
            <a:off x="3258902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C73225-BC84-48DF-8152-250D3AF754CF}"/>
              </a:ext>
            </a:extLst>
          </p:cNvPr>
          <p:cNvSpPr/>
          <p:nvPr/>
        </p:nvSpPr>
        <p:spPr>
          <a:xfrm>
            <a:off x="3762958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FEE2061-8C39-414D-8673-B07115F687CA}"/>
              </a:ext>
            </a:extLst>
          </p:cNvPr>
          <p:cNvSpPr/>
          <p:nvPr/>
        </p:nvSpPr>
        <p:spPr>
          <a:xfrm>
            <a:off x="4268124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000842-799E-4847-85DB-20A4720C43F0}"/>
              </a:ext>
            </a:extLst>
          </p:cNvPr>
          <p:cNvSpPr/>
          <p:nvPr/>
        </p:nvSpPr>
        <p:spPr>
          <a:xfrm>
            <a:off x="4772180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3BDD1C-C052-416B-97F9-FF38B3B1A441}"/>
              </a:ext>
            </a:extLst>
          </p:cNvPr>
          <p:cNvSpPr/>
          <p:nvPr/>
        </p:nvSpPr>
        <p:spPr>
          <a:xfrm>
            <a:off x="5276236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E1A8883-73DD-4204-8271-1B2570965894}"/>
              </a:ext>
            </a:extLst>
          </p:cNvPr>
          <p:cNvSpPr/>
          <p:nvPr/>
        </p:nvSpPr>
        <p:spPr>
          <a:xfrm>
            <a:off x="5780292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5B8FC84-D486-4096-8B82-FC19E9F416A1}"/>
              </a:ext>
            </a:extLst>
          </p:cNvPr>
          <p:cNvSpPr/>
          <p:nvPr/>
        </p:nvSpPr>
        <p:spPr>
          <a:xfrm>
            <a:off x="6284348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90CFFF-9B8C-4D37-B14E-CCE20E317171}"/>
              </a:ext>
            </a:extLst>
          </p:cNvPr>
          <p:cNvSpPr txBox="1"/>
          <p:nvPr/>
        </p:nvSpPr>
        <p:spPr>
          <a:xfrm>
            <a:off x="1339054" y="5699463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0DD2C48-8329-4AF9-94CF-7FD43E178E2D}"/>
              </a:ext>
            </a:extLst>
          </p:cNvPr>
          <p:cNvSpPr txBox="1"/>
          <p:nvPr/>
        </p:nvSpPr>
        <p:spPr>
          <a:xfrm>
            <a:off x="1688122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A7CF288-D839-4B40-8ED5-3E98398B45C1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1970411" y="6127773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6084DDA-7910-4781-B0D8-8333B2CEDF7C}"/>
              </a:ext>
            </a:extLst>
          </p:cNvPr>
          <p:cNvSpPr txBox="1"/>
          <p:nvPr/>
        </p:nvSpPr>
        <p:spPr>
          <a:xfrm>
            <a:off x="4761486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7811F2B-DC52-4D35-9439-8236565C937A}"/>
              </a:ext>
            </a:extLst>
          </p:cNvPr>
          <p:cNvCxnSpPr>
            <a:cxnSpLocks/>
            <a:stCxn id="98" idx="0"/>
          </p:cNvCxnSpPr>
          <p:nvPr/>
        </p:nvCxnSpPr>
        <p:spPr>
          <a:xfrm flipV="1">
            <a:off x="5043775" y="6136157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C0A48DB-CEA8-4F9B-8550-9F69A4943898}"/>
              </a:ext>
            </a:extLst>
          </p:cNvPr>
          <p:cNvSpPr txBox="1"/>
          <p:nvPr/>
        </p:nvSpPr>
        <p:spPr>
          <a:xfrm>
            <a:off x="5216514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53C0B3A-B696-4550-8A9A-9C7B17BD9B9B}"/>
              </a:ext>
            </a:extLst>
          </p:cNvPr>
          <p:cNvCxnSpPr>
            <a:cxnSpLocks/>
            <a:stCxn id="100" idx="0"/>
          </p:cNvCxnSpPr>
          <p:nvPr/>
        </p:nvCxnSpPr>
        <p:spPr>
          <a:xfrm flipV="1">
            <a:off x="5498803" y="6131610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223D07A-F2F4-49EA-A1ED-38D6941F1A19}"/>
              </a:ext>
            </a:extLst>
          </p:cNvPr>
          <p:cNvCxnSpPr/>
          <p:nvPr/>
        </p:nvCxnSpPr>
        <p:spPr>
          <a:xfrm>
            <a:off x="5276236" y="5231845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구부러짐 102">
            <a:extLst>
              <a:ext uri="{FF2B5EF4-FFF2-40B4-BE49-F238E27FC236}">
                <a16:creationId xmlns:a16="http://schemas.microsoft.com/office/drawing/2014/main" id="{324EBE96-2A19-486C-9016-760169DCACF4}"/>
              </a:ext>
            </a:extLst>
          </p:cNvPr>
          <p:cNvCxnSpPr>
            <a:cxnSpLocks/>
            <a:stCxn id="87" idx="0"/>
            <a:endCxn id="89" idx="0"/>
          </p:cNvCxnSpPr>
          <p:nvPr/>
        </p:nvCxnSpPr>
        <p:spPr>
          <a:xfrm rot="5400000" flipH="1" flipV="1">
            <a:off x="3510930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구부러짐 103">
            <a:extLst>
              <a:ext uri="{FF2B5EF4-FFF2-40B4-BE49-F238E27FC236}">
                <a16:creationId xmlns:a16="http://schemas.microsoft.com/office/drawing/2014/main" id="{14B7BF8F-A10D-483A-B370-1733C40642B0}"/>
              </a:ext>
            </a:extLst>
          </p:cNvPr>
          <p:cNvCxnSpPr>
            <a:cxnSpLocks/>
            <a:stCxn id="91" idx="0"/>
            <a:endCxn id="93" idx="0"/>
          </p:cNvCxnSpPr>
          <p:nvPr/>
        </p:nvCxnSpPr>
        <p:spPr>
          <a:xfrm rot="5400000" flipH="1" flipV="1">
            <a:off x="5528264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42C3FC50-8E18-49C7-93B1-0C87B3EC4E07}"/>
              </a:ext>
            </a:extLst>
          </p:cNvPr>
          <p:cNvSpPr txBox="1"/>
          <p:nvPr/>
        </p:nvSpPr>
        <p:spPr>
          <a:xfrm>
            <a:off x="3305506" y="506857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D8B77E9-D928-4806-B78E-1852F0735FBF}"/>
              </a:ext>
            </a:extLst>
          </p:cNvPr>
          <p:cNvSpPr txBox="1"/>
          <p:nvPr/>
        </p:nvSpPr>
        <p:spPr>
          <a:xfrm>
            <a:off x="4305025" y="505706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9" name="연결선: 구부러짐 108">
            <a:extLst>
              <a:ext uri="{FF2B5EF4-FFF2-40B4-BE49-F238E27FC236}">
                <a16:creationId xmlns:a16="http://schemas.microsoft.com/office/drawing/2014/main" id="{DFD0E5C0-4D61-42CB-86F2-6DD1BBA2D93F}"/>
              </a:ext>
            </a:extLst>
          </p:cNvPr>
          <p:cNvCxnSpPr>
            <a:cxnSpLocks/>
            <a:stCxn id="84" idx="0"/>
            <a:endCxn id="87" idx="0"/>
          </p:cNvCxnSpPr>
          <p:nvPr/>
        </p:nvCxnSpPr>
        <p:spPr>
          <a:xfrm rot="5400000" flipH="1" flipV="1">
            <a:off x="2502818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C07F628-6A27-4732-A856-A80581A037FD}"/>
              </a:ext>
            </a:extLst>
          </p:cNvPr>
          <p:cNvSpPr txBox="1"/>
          <p:nvPr/>
        </p:nvSpPr>
        <p:spPr>
          <a:xfrm>
            <a:off x="2296688" y="5068578"/>
            <a:ext cx="50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1392B21B-AC45-44E9-98DF-A3E1EC6113A3}"/>
              </a:ext>
            </a:extLst>
          </p:cNvPr>
          <p:cNvCxnSpPr>
            <a:cxnSpLocks/>
            <a:stCxn id="89" idx="0"/>
            <a:endCxn id="91" idx="0"/>
          </p:cNvCxnSpPr>
          <p:nvPr/>
        </p:nvCxnSpPr>
        <p:spPr>
          <a:xfrm rot="5400000" flipH="1" flipV="1">
            <a:off x="4519597" y="5127490"/>
            <a:ext cx="12700" cy="100922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4F48022-4AFE-408A-9E31-ED43E8F147F7}"/>
              </a:ext>
            </a:extLst>
          </p:cNvPr>
          <p:cNvSpPr txBox="1"/>
          <p:nvPr/>
        </p:nvSpPr>
        <p:spPr>
          <a:xfrm>
            <a:off x="5310259" y="504717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9332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생략하면서 음수 증가폭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728386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a[::-1]</a:t>
              </a:r>
            </a:p>
          </p:txBody>
        </p:sp>
      </p:grpSp>
      <p:sp>
        <p:nvSpPr>
          <p:cNvPr id="82" name="Rectangle 8">
            <a:extLst>
              <a:ext uri="{FF2B5EF4-FFF2-40B4-BE49-F238E27FC236}">
                <a16:creationId xmlns:a16="http://schemas.microsoft.com/office/drawing/2014/main" id="{16E5386A-AD5F-46A5-947B-6AD8C1E8A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71413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[::-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6CEB2C-4625-4E5E-9723-B1E5633C0EC1}"/>
              </a:ext>
            </a:extLst>
          </p:cNvPr>
          <p:cNvSpPr/>
          <p:nvPr/>
        </p:nvSpPr>
        <p:spPr>
          <a:xfrm>
            <a:off x="1855546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EAA27EB-7409-40B2-A0C3-E601570FF1BD}"/>
              </a:ext>
            </a:extLst>
          </p:cNvPr>
          <p:cNvSpPr/>
          <p:nvPr/>
        </p:nvSpPr>
        <p:spPr>
          <a:xfrm>
            <a:off x="2359602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875094-0C40-46F4-8527-561C428221EE}"/>
              </a:ext>
            </a:extLst>
          </p:cNvPr>
          <p:cNvSpPr/>
          <p:nvPr/>
        </p:nvSpPr>
        <p:spPr>
          <a:xfrm>
            <a:off x="2863658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BA5A22-960D-415C-8790-4F78CE36073C}"/>
              </a:ext>
            </a:extLst>
          </p:cNvPr>
          <p:cNvSpPr/>
          <p:nvPr/>
        </p:nvSpPr>
        <p:spPr>
          <a:xfrm>
            <a:off x="3367714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C73225-BC84-48DF-8152-250D3AF754CF}"/>
              </a:ext>
            </a:extLst>
          </p:cNvPr>
          <p:cNvSpPr/>
          <p:nvPr/>
        </p:nvSpPr>
        <p:spPr>
          <a:xfrm>
            <a:off x="3871770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FEE2061-8C39-414D-8673-B07115F687CA}"/>
              </a:ext>
            </a:extLst>
          </p:cNvPr>
          <p:cNvSpPr/>
          <p:nvPr/>
        </p:nvSpPr>
        <p:spPr>
          <a:xfrm>
            <a:off x="4376936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000842-799E-4847-85DB-20A4720C43F0}"/>
              </a:ext>
            </a:extLst>
          </p:cNvPr>
          <p:cNvSpPr/>
          <p:nvPr/>
        </p:nvSpPr>
        <p:spPr>
          <a:xfrm>
            <a:off x="4880992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3BDD1C-C052-416B-97F9-FF38B3B1A441}"/>
              </a:ext>
            </a:extLst>
          </p:cNvPr>
          <p:cNvSpPr/>
          <p:nvPr/>
        </p:nvSpPr>
        <p:spPr>
          <a:xfrm>
            <a:off x="5385048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E1A8883-73DD-4204-8271-1B2570965894}"/>
              </a:ext>
            </a:extLst>
          </p:cNvPr>
          <p:cNvSpPr/>
          <p:nvPr/>
        </p:nvSpPr>
        <p:spPr>
          <a:xfrm>
            <a:off x="5889104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5B8FC84-D486-4096-8B82-FC19E9F416A1}"/>
              </a:ext>
            </a:extLst>
          </p:cNvPr>
          <p:cNvSpPr/>
          <p:nvPr/>
        </p:nvSpPr>
        <p:spPr>
          <a:xfrm>
            <a:off x="6393160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90CFFF-9B8C-4D37-B14E-CCE20E317171}"/>
              </a:ext>
            </a:extLst>
          </p:cNvPr>
          <p:cNvSpPr txBox="1"/>
          <p:nvPr/>
        </p:nvSpPr>
        <p:spPr>
          <a:xfrm>
            <a:off x="1447866" y="317130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3" name="연결선: 구부러짐 102">
            <a:extLst>
              <a:ext uri="{FF2B5EF4-FFF2-40B4-BE49-F238E27FC236}">
                <a16:creationId xmlns:a16="http://schemas.microsoft.com/office/drawing/2014/main" id="{324EBE96-2A19-486C-9016-760169DCACF4}"/>
              </a:ext>
            </a:extLst>
          </p:cNvPr>
          <p:cNvCxnSpPr>
            <a:cxnSpLocks/>
            <a:stCxn id="91" idx="0"/>
            <a:endCxn id="90" idx="0"/>
          </p:cNvCxnSpPr>
          <p:nvPr/>
        </p:nvCxnSpPr>
        <p:spPr>
          <a:xfrm rot="16200000" flipV="1">
            <a:off x="4880992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구부러짐 108">
            <a:extLst>
              <a:ext uri="{FF2B5EF4-FFF2-40B4-BE49-F238E27FC236}">
                <a16:creationId xmlns:a16="http://schemas.microsoft.com/office/drawing/2014/main" id="{DFD0E5C0-4D61-42CB-86F2-6DD1BBA2D93F}"/>
              </a:ext>
            </a:extLst>
          </p:cNvPr>
          <p:cNvCxnSpPr>
            <a:cxnSpLocks/>
            <a:stCxn id="94" idx="0"/>
            <a:endCxn id="93" idx="0"/>
          </p:cNvCxnSpPr>
          <p:nvPr/>
        </p:nvCxnSpPr>
        <p:spPr>
          <a:xfrm rot="16200000" flipV="1">
            <a:off x="6393160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1392B21B-AC45-44E9-98DF-A3E1EC6113A3}"/>
              </a:ext>
            </a:extLst>
          </p:cNvPr>
          <p:cNvCxnSpPr>
            <a:cxnSpLocks/>
            <a:stCxn id="92" idx="0"/>
            <a:endCxn id="91" idx="0"/>
          </p:cNvCxnSpPr>
          <p:nvPr/>
        </p:nvCxnSpPr>
        <p:spPr>
          <a:xfrm rot="16200000" flipV="1">
            <a:off x="5385048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4F48022-4AFE-408A-9E31-ED43E8F147F7}"/>
              </a:ext>
            </a:extLst>
          </p:cNvPr>
          <p:cNvSpPr txBox="1"/>
          <p:nvPr/>
        </p:nvSpPr>
        <p:spPr>
          <a:xfrm>
            <a:off x="6147482" y="25289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-1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0C47A02F-2DDC-4865-91DD-A3B3A0BA9AE7}"/>
              </a:ext>
            </a:extLst>
          </p:cNvPr>
          <p:cNvCxnSpPr>
            <a:cxnSpLocks/>
            <a:stCxn id="93" idx="0"/>
            <a:endCxn id="92" idx="0"/>
          </p:cNvCxnSpPr>
          <p:nvPr/>
        </p:nvCxnSpPr>
        <p:spPr>
          <a:xfrm rot="16200000" flipV="1">
            <a:off x="5889104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구부러짐 59">
            <a:extLst>
              <a:ext uri="{FF2B5EF4-FFF2-40B4-BE49-F238E27FC236}">
                <a16:creationId xmlns:a16="http://schemas.microsoft.com/office/drawing/2014/main" id="{2AE3FFA8-312D-4CFE-86A9-C3D4EF60EB93}"/>
              </a:ext>
            </a:extLst>
          </p:cNvPr>
          <p:cNvCxnSpPr>
            <a:cxnSpLocks/>
            <a:stCxn id="90" idx="0"/>
            <a:endCxn id="89" idx="0"/>
          </p:cNvCxnSpPr>
          <p:nvPr/>
        </p:nvCxnSpPr>
        <p:spPr>
          <a:xfrm rot="16200000" flipV="1">
            <a:off x="4376381" y="2851357"/>
            <a:ext cx="12700" cy="50516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D7125C1B-16C0-4453-96C3-5A6A7CFE6796}"/>
              </a:ext>
            </a:extLst>
          </p:cNvPr>
          <p:cNvCxnSpPr>
            <a:cxnSpLocks/>
            <a:stCxn id="89" idx="0"/>
            <a:endCxn id="88" idx="0"/>
          </p:cNvCxnSpPr>
          <p:nvPr/>
        </p:nvCxnSpPr>
        <p:spPr>
          <a:xfrm rot="16200000" flipV="1">
            <a:off x="3871770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02C626FD-A5C8-4BC0-ACE8-7FA0E5FB9686}"/>
              </a:ext>
            </a:extLst>
          </p:cNvPr>
          <p:cNvCxnSpPr>
            <a:cxnSpLocks/>
            <a:stCxn id="88" idx="0"/>
            <a:endCxn id="87" idx="0"/>
          </p:cNvCxnSpPr>
          <p:nvPr/>
        </p:nvCxnSpPr>
        <p:spPr>
          <a:xfrm rot="16200000" flipV="1">
            <a:off x="3367714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F8CAC10A-6000-4391-90F9-AF1C374FA2D0}"/>
              </a:ext>
            </a:extLst>
          </p:cNvPr>
          <p:cNvCxnSpPr>
            <a:cxnSpLocks/>
            <a:stCxn id="87" idx="0"/>
            <a:endCxn id="85" idx="0"/>
          </p:cNvCxnSpPr>
          <p:nvPr/>
        </p:nvCxnSpPr>
        <p:spPr>
          <a:xfrm rot="16200000" flipV="1">
            <a:off x="2863658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구부러짐 71">
            <a:extLst>
              <a:ext uri="{FF2B5EF4-FFF2-40B4-BE49-F238E27FC236}">
                <a16:creationId xmlns:a16="http://schemas.microsoft.com/office/drawing/2014/main" id="{FF8FC24F-898A-4018-A616-D986F5B53B40}"/>
              </a:ext>
            </a:extLst>
          </p:cNvPr>
          <p:cNvCxnSpPr>
            <a:cxnSpLocks/>
            <a:stCxn id="85" idx="0"/>
            <a:endCxn id="84" idx="0"/>
          </p:cNvCxnSpPr>
          <p:nvPr/>
        </p:nvCxnSpPr>
        <p:spPr>
          <a:xfrm rot="16200000" flipV="1">
            <a:off x="2359602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F9B0C7E-2B16-4608-8726-48B35FF80433}"/>
              </a:ext>
            </a:extLst>
          </p:cNvPr>
          <p:cNvGrpSpPr/>
          <p:nvPr/>
        </p:nvGrpSpPr>
        <p:grpSpPr>
          <a:xfrm>
            <a:off x="650521" y="4192448"/>
            <a:ext cx="8460941" cy="460688"/>
            <a:chOff x="704528" y="1448780"/>
            <a:chExt cx="7920881" cy="10081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694DF5-2599-4D5D-B09F-6CAFE09A2BA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65CAF01-ECBC-42E9-8CB5-25D0411BB55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a[-1:0:-1]</a:t>
              </a: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54D75D5-F014-488D-B44F-2138C418EBD7}"/>
              </a:ext>
            </a:extLst>
          </p:cNvPr>
          <p:cNvSpPr/>
          <p:nvPr/>
        </p:nvSpPr>
        <p:spPr>
          <a:xfrm>
            <a:off x="1841295" y="5337212"/>
            <a:ext cx="5040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CB44D5B-C695-4039-865D-2224E7EDC93A}"/>
              </a:ext>
            </a:extLst>
          </p:cNvPr>
          <p:cNvSpPr/>
          <p:nvPr/>
        </p:nvSpPr>
        <p:spPr>
          <a:xfrm>
            <a:off x="2345351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251B902-EF9A-4D15-9BFB-153D269E39CB}"/>
              </a:ext>
            </a:extLst>
          </p:cNvPr>
          <p:cNvSpPr/>
          <p:nvPr/>
        </p:nvSpPr>
        <p:spPr>
          <a:xfrm>
            <a:off x="2849407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382A125-9CA7-440B-9F51-EAFD10E80762}"/>
              </a:ext>
            </a:extLst>
          </p:cNvPr>
          <p:cNvSpPr/>
          <p:nvPr/>
        </p:nvSpPr>
        <p:spPr>
          <a:xfrm>
            <a:off x="3353463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CE00B1C-B840-4F7F-A2D1-A294DCAB5D33}"/>
              </a:ext>
            </a:extLst>
          </p:cNvPr>
          <p:cNvSpPr/>
          <p:nvPr/>
        </p:nvSpPr>
        <p:spPr>
          <a:xfrm>
            <a:off x="3857519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1305673-5A88-4023-9853-169F76B125E6}"/>
              </a:ext>
            </a:extLst>
          </p:cNvPr>
          <p:cNvSpPr/>
          <p:nvPr/>
        </p:nvSpPr>
        <p:spPr>
          <a:xfrm>
            <a:off x="4362685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A9E566A-5FA9-494F-8BA8-86B01F176122}"/>
              </a:ext>
            </a:extLst>
          </p:cNvPr>
          <p:cNvSpPr/>
          <p:nvPr/>
        </p:nvSpPr>
        <p:spPr>
          <a:xfrm>
            <a:off x="4866741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5543A81-44E8-4981-8B33-74270F189F5B}"/>
              </a:ext>
            </a:extLst>
          </p:cNvPr>
          <p:cNvSpPr/>
          <p:nvPr/>
        </p:nvSpPr>
        <p:spPr>
          <a:xfrm>
            <a:off x="5370797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D156912-EF8B-45BA-9FEF-F5BBCD2D799A}"/>
              </a:ext>
            </a:extLst>
          </p:cNvPr>
          <p:cNvSpPr/>
          <p:nvPr/>
        </p:nvSpPr>
        <p:spPr>
          <a:xfrm>
            <a:off x="5874853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BA6E6E9-DB76-4123-B991-38C31141121E}"/>
              </a:ext>
            </a:extLst>
          </p:cNvPr>
          <p:cNvSpPr/>
          <p:nvPr/>
        </p:nvSpPr>
        <p:spPr>
          <a:xfrm>
            <a:off x="6378909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8BC74E-64B6-4B9D-A2FD-E6592E2F2046}"/>
              </a:ext>
            </a:extLst>
          </p:cNvPr>
          <p:cNvSpPr txBox="1"/>
          <p:nvPr/>
        </p:nvSpPr>
        <p:spPr>
          <a:xfrm>
            <a:off x="1433615" y="540457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16" name="연결선: 구부러짐 115">
            <a:extLst>
              <a:ext uri="{FF2B5EF4-FFF2-40B4-BE49-F238E27FC236}">
                <a16:creationId xmlns:a16="http://schemas.microsoft.com/office/drawing/2014/main" id="{584F5283-0377-4B33-B1B4-D5B4D922A58D}"/>
              </a:ext>
            </a:extLst>
          </p:cNvPr>
          <p:cNvCxnSpPr>
            <a:cxnSpLocks/>
            <a:stCxn id="105" idx="0"/>
            <a:endCxn id="86" idx="0"/>
          </p:cNvCxnSpPr>
          <p:nvPr/>
        </p:nvCxnSpPr>
        <p:spPr>
          <a:xfrm rot="16200000" flipV="1">
            <a:off x="4866741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구부러짐 116">
            <a:extLst>
              <a:ext uri="{FF2B5EF4-FFF2-40B4-BE49-F238E27FC236}">
                <a16:creationId xmlns:a16="http://schemas.microsoft.com/office/drawing/2014/main" id="{A0CCB276-3984-4AB3-96EA-6FACC169E6C3}"/>
              </a:ext>
            </a:extLst>
          </p:cNvPr>
          <p:cNvCxnSpPr>
            <a:cxnSpLocks/>
            <a:stCxn id="114" idx="0"/>
            <a:endCxn id="113" idx="0"/>
          </p:cNvCxnSpPr>
          <p:nvPr/>
        </p:nvCxnSpPr>
        <p:spPr>
          <a:xfrm rot="16200000" flipV="1">
            <a:off x="6378909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구부러짐 117">
            <a:extLst>
              <a:ext uri="{FF2B5EF4-FFF2-40B4-BE49-F238E27FC236}">
                <a16:creationId xmlns:a16="http://schemas.microsoft.com/office/drawing/2014/main" id="{5CA1E1A1-12AD-408B-9DCD-3F4F80C50AF4}"/>
              </a:ext>
            </a:extLst>
          </p:cNvPr>
          <p:cNvCxnSpPr>
            <a:cxnSpLocks/>
            <a:stCxn id="106" idx="0"/>
            <a:endCxn id="105" idx="0"/>
          </p:cNvCxnSpPr>
          <p:nvPr/>
        </p:nvCxnSpPr>
        <p:spPr>
          <a:xfrm rot="16200000" flipV="1">
            <a:off x="5370797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6AA3F6B3-C224-4A57-B2F9-A717C02504F2}"/>
              </a:ext>
            </a:extLst>
          </p:cNvPr>
          <p:cNvSpPr txBox="1"/>
          <p:nvPr/>
        </p:nvSpPr>
        <p:spPr>
          <a:xfrm>
            <a:off x="6133231" y="476217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-1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20" name="연결선: 구부러짐 119">
            <a:extLst>
              <a:ext uri="{FF2B5EF4-FFF2-40B4-BE49-F238E27FC236}">
                <a16:creationId xmlns:a16="http://schemas.microsoft.com/office/drawing/2014/main" id="{DEB6AF62-E63C-4024-BD41-60B92024162E}"/>
              </a:ext>
            </a:extLst>
          </p:cNvPr>
          <p:cNvCxnSpPr>
            <a:cxnSpLocks/>
            <a:stCxn id="113" idx="0"/>
            <a:endCxn id="106" idx="0"/>
          </p:cNvCxnSpPr>
          <p:nvPr/>
        </p:nvCxnSpPr>
        <p:spPr>
          <a:xfrm rot="16200000" flipV="1">
            <a:off x="5874853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연결선: 구부러짐 120">
            <a:extLst>
              <a:ext uri="{FF2B5EF4-FFF2-40B4-BE49-F238E27FC236}">
                <a16:creationId xmlns:a16="http://schemas.microsoft.com/office/drawing/2014/main" id="{1040CEFD-6DE3-487F-BC77-50C232C33473}"/>
              </a:ext>
            </a:extLst>
          </p:cNvPr>
          <p:cNvCxnSpPr>
            <a:cxnSpLocks/>
            <a:stCxn id="86" idx="0"/>
            <a:endCxn id="83" idx="0"/>
          </p:cNvCxnSpPr>
          <p:nvPr/>
        </p:nvCxnSpPr>
        <p:spPr>
          <a:xfrm rot="16200000" flipV="1">
            <a:off x="4362130" y="5084629"/>
            <a:ext cx="12700" cy="50516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구부러짐 121">
            <a:extLst>
              <a:ext uri="{FF2B5EF4-FFF2-40B4-BE49-F238E27FC236}">
                <a16:creationId xmlns:a16="http://schemas.microsoft.com/office/drawing/2014/main" id="{609EE22E-74A3-44DE-801B-E953836F4A88}"/>
              </a:ext>
            </a:extLst>
          </p:cNvPr>
          <p:cNvCxnSpPr>
            <a:cxnSpLocks/>
            <a:stCxn id="83" idx="0"/>
            <a:endCxn id="81" idx="0"/>
          </p:cNvCxnSpPr>
          <p:nvPr/>
        </p:nvCxnSpPr>
        <p:spPr>
          <a:xfrm rot="16200000" flipV="1">
            <a:off x="3857519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구부러짐 122">
            <a:extLst>
              <a:ext uri="{FF2B5EF4-FFF2-40B4-BE49-F238E27FC236}">
                <a16:creationId xmlns:a16="http://schemas.microsoft.com/office/drawing/2014/main" id="{0C910FAA-8BCD-4ED6-9C25-D4D6940E2C95}"/>
              </a:ext>
            </a:extLst>
          </p:cNvPr>
          <p:cNvCxnSpPr>
            <a:cxnSpLocks/>
            <a:stCxn id="81" idx="0"/>
            <a:endCxn id="80" idx="0"/>
          </p:cNvCxnSpPr>
          <p:nvPr/>
        </p:nvCxnSpPr>
        <p:spPr>
          <a:xfrm rot="16200000" flipV="1">
            <a:off x="3353463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구부러짐 123">
            <a:extLst>
              <a:ext uri="{FF2B5EF4-FFF2-40B4-BE49-F238E27FC236}">
                <a16:creationId xmlns:a16="http://schemas.microsoft.com/office/drawing/2014/main" id="{1C245F9F-F01D-40A7-BF0E-26939F74D6C5}"/>
              </a:ext>
            </a:extLst>
          </p:cNvPr>
          <p:cNvCxnSpPr>
            <a:cxnSpLocks/>
            <a:stCxn id="80" idx="0"/>
            <a:endCxn id="79" idx="0"/>
          </p:cNvCxnSpPr>
          <p:nvPr/>
        </p:nvCxnSpPr>
        <p:spPr>
          <a:xfrm rot="16200000" flipV="1">
            <a:off x="2849407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E3CAC8AA-DC5E-44E5-BD0E-426664721380}"/>
              </a:ext>
            </a:extLst>
          </p:cNvPr>
          <p:cNvSpPr txBox="1"/>
          <p:nvPr/>
        </p:nvSpPr>
        <p:spPr>
          <a:xfrm>
            <a:off x="6291679" y="58400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[-1]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28D1752-97E5-4859-88C9-4E3378DEA4F3}"/>
              </a:ext>
            </a:extLst>
          </p:cNvPr>
          <p:cNvSpPr txBox="1"/>
          <p:nvPr/>
        </p:nvSpPr>
        <p:spPr>
          <a:xfrm>
            <a:off x="1823833" y="582114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3A4DC2F-9AEA-416C-B2AF-BBF1E648F2B4}"/>
              </a:ext>
            </a:extLst>
          </p:cNvPr>
          <p:cNvSpPr txBox="1"/>
          <p:nvPr/>
        </p:nvSpPr>
        <p:spPr>
          <a:xfrm>
            <a:off x="2289262" y="582114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8344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여러 자료구조의 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사용하기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range(10)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list(r[4:7])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5A1DE0A-FD10-43AF-839A-67AA048B33DD}"/>
              </a:ext>
            </a:extLst>
          </p:cNvPr>
          <p:cNvGrpSpPr/>
          <p:nvPr/>
        </p:nvGrpSpPr>
        <p:grpSpPr>
          <a:xfrm>
            <a:off x="664772" y="2240869"/>
            <a:ext cx="8460941" cy="369332"/>
            <a:chOff x="704528" y="1448780"/>
            <a:chExt cx="7920881" cy="100811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506C236-4713-49DC-AFC4-A3D7F6E5339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4148F2B-2AFE-4307-B729-69E6F737D8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list(r[4:])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FDF0486-D7BD-498E-95E3-EFB0C313486B}"/>
              </a:ext>
            </a:extLst>
          </p:cNvPr>
          <p:cNvGrpSpPr/>
          <p:nvPr/>
        </p:nvGrpSpPr>
        <p:grpSpPr>
          <a:xfrm>
            <a:off x="664772" y="2708920"/>
            <a:ext cx="8460941" cy="369332"/>
            <a:chOff x="704528" y="1448780"/>
            <a:chExt cx="7920881" cy="10081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CA542C6-F4A4-4547-AC48-B9BA729CC00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FB3C0A6-620B-4A85-A56B-9FD764160C3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list(r[:7:2])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CEB9FC3-EC09-41E6-B795-E90C9D343CFE}"/>
              </a:ext>
            </a:extLst>
          </p:cNvPr>
          <p:cNvGrpSpPr/>
          <p:nvPr/>
        </p:nvGrpSpPr>
        <p:grpSpPr>
          <a:xfrm>
            <a:off x="664772" y="3176972"/>
            <a:ext cx="8460941" cy="369332"/>
            <a:chOff x="704528" y="1448780"/>
            <a:chExt cx="7920881" cy="1008112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70F3926-BF50-4C89-87E7-773C5766A71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4E5A114-2097-46A5-AC4B-45D63FE1A3D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list(r[::-1])</a:t>
              </a: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D8E25234-18BE-40E8-992B-43A71C837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8250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사용하기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9B2E6EE-78DD-457C-8694-BF7092B3CDC7}"/>
              </a:ext>
            </a:extLst>
          </p:cNvPr>
          <p:cNvGrpSpPr/>
          <p:nvPr/>
        </p:nvGrpSpPr>
        <p:grpSpPr>
          <a:xfrm>
            <a:off x="664772" y="4329100"/>
            <a:ext cx="8460941" cy="750659"/>
            <a:chOff x="704528" y="1448780"/>
            <a:chExt cx="7920881" cy="1008112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84DC95-D0C9-4AC0-861C-4DD00069638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7566FA2-E428-4329-853D-DD144A55BBF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hello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[2:9]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2933D51-75AB-4BFA-985C-B6BC5D788BB7}"/>
              </a:ext>
            </a:extLst>
          </p:cNvPr>
          <p:cNvGrpSpPr/>
          <p:nvPr/>
        </p:nvGrpSpPr>
        <p:grpSpPr>
          <a:xfrm>
            <a:off x="664772" y="5193197"/>
            <a:ext cx="8460941" cy="369332"/>
            <a:chOff x="704528" y="1448780"/>
            <a:chExt cx="7920881" cy="100811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6A8BC26-4CAC-468D-A457-0652EA9E18D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AD66D3C-1EB5-402E-9E49-F1B853DEFD0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hello[2:]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8B8CD977-F26B-4533-B0EB-AFF525E29CC7}"/>
              </a:ext>
            </a:extLst>
          </p:cNvPr>
          <p:cNvGrpSpPr/>
          <p:nvPr/>
        </p:nvGrpSpPr>
        <p:grpSpPr>
          <a:xfrm>
            <a:off x="664772" y="5661248"/>
            <a:ext cx="8460941" cy="369332"/>
            <a:chOff x="704528" y="1448780"/>
            <a:chExt cx="7920881" cy="10081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C5ADE13-88F8-487A-980E-53A472089E1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7465E2C-C875-4D0B-B20F-53BF1C0A8871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hello[2:9]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55EBAE2-8EFC-43E3-9745-A14E444CF5DA}"/>
              </a:ext>
            </a:extLst>
          </p:cNvPr>
          <p:cNvGrpSpPr/>
          <p:nvPr/>
        </p:nvGrpSpPr>
        <p:grpSpPr>
          <a:xfrm>
            <a:off x="664772" y="6129300"/>
            <a:ext cx="8460941" cy="369332"/>
            <a:chOff x="704528" y="1448780"/>
            <a:chExt cx="7920881" cy="10081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C21F4A3-5F95-45CD-B6BE-6EFFCFC671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62CA64D-8F8D-4293-A546-B0DBFA5E2B5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hello[::-1]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4300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 = 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 객체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a', 'b', 'c']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1E6263-9120-4059-9756-C21E6CFE1030}"/>
              </a:ext>
            </a:extLst>
          </p:cNvPr>
          <p:cNvSpPr/>
          <p:nvPr/>
        </p:nvSpPr>
        <p:spPr>
          <a:xfrm>
            <a:off x="3860136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7C23895-C66C-489C-B0E6-4C48545198F0}"/>
              </a:ext>
            </a:extLst>
          </p:cNvPr>
          <p:cNvSpPr/>
          <p:nvPr/>
        </p:nvSpPr>
        <p:spPr>
          <a:xfrm>
            <a:off x="4364192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486935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537341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587747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638152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688558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6363B43-3C36-4A45-B1DD-823D5AAAE83A}"/>
              </a:ext>
            </a:extLst>
          </p:cNvPr>
          <p:cNvSpPr txBox="1"/>
          <p:nvPr/>
        </p:nvSpPr>
        <p:spPr>
          <a:xfrm>
            <a:off x="3306656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5D7A179-A176-4B59-8BF8-AB91BCCBBF3E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3588945" y="5291715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134957A-8A71-40E5-B90F-3CFFFE451592}"/>
              </a:ext>
            </a:extLst>
          </p:cNvPr>
          <p:cNvSpPr txBox="1"/>
          <p:nvPr/>
        </p:nvSpPr>
        <p:spPr>
          <a:xfrm>
            <a:off x="4819102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[5]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48156EC-84A6-41DE-BF06-E4BBA7AA471B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5101391" y="5300099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11FE311-4A0D-469A-B507-4A4DED1ACB14}"/>
              </a:ext>
            </a:extLst>
          </p:cNvPr>
          <p:cNvSpPr txBox="1"/>
          <p:nvPr/>
        </p:nvSpPr>
        <p:spPr>
          <a:xfrm>
            <a:off x="4339286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E3E2140-58A3-4E65-9E1E-43DD57FEA89E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4621575" y="5295553"/>
            <a:ext cx="0" cy="284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774890" y="4185863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a[2:5] = ['a', 'b', 'c']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2906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범위보다 할당할 요소 개수가 적을 때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385988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436393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486799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537204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587610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774890" y="4185863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a[2:5] = ['a']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5034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범위보다 할당할 요소 개수가 많을 때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a', 'b',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'c',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'd',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'e']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584159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634565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684971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735376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785782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142097" y="4039474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>
                <a:latin typeface="Consolas" panose="020B0609020204030204" pitchFamily="49" charset="0"/>
              </a:rPr>
              <a:t>a[2:5] = ['a', 'b', 'c', 'd', 'e']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3B0D82B-2AE0-4EBD-8747-7EBBB46F5D84}"/>
              </a:ext>
            </a:extLst>
          </p:cNvPr>
          <p:cNvSpPr/>
          <p:nvPr/>
        </p:nvSpPr>
        <p:spPr>
          <a:xfrm>
            <a:off x="3851885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8822BE0-D6D6-4C56-BC25-5C0B29F6F5A6}"/>
              </a:ext>
            </a:extLst>
          </p:cNvPr>
          <p:cNvSpPr/>
          <p:nvPr/>
        </p:nvSpPr>
        <p:spPr>
          <a:xfrm>
            <a:off x="434769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36E1CE-33DC-4C69-85E6-EA071224EC5B}"/>
              </a:ext>
            </a:extLst>
          </p:cNvPr>
          <p:cNvSpPr/>
          <p:nvPr/>
        </p:nvSpPr>
        <p:spPr>
          <a:xfrm>
            <a:off x="4843495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BDBAC1-E34F-413E-9F4B-192A64B2BA41}"/>
              </a:ext>
            </a:extLst>
          </p:cNvPr>
          <p:cNvSpPr/>
          <p:nvPr/>
        </p:nvSpPr>
        <p:spPr>
          <a:xfrm>
            <a:off x="533930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8882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del</a:t>
            </a:r>
            <a:r>
              <a:rPr lang="ko-KR" altLang="en-US">
                <a:solidFill>
                  <a:srgbClr val="000000"/>
                </a:solidFill>
              </a:rPr>
              <a:t>로 슬라이스 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a[2:5]</a:t>
              </a:r>
              <a:endParaRPr lang="en-US" altLang="ko-KR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3363073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3867129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4371185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4875241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5379297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2425738" y="389240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>
                <a:latin typeface="Consolas" panose="020B0609020204030204" pitchFamily="49" charset="0"/>
              </a:rPr>
              <a:t>del a[2:5]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26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개발 환경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464524" y="938763"/>
            <a:ext cx="283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en-US" altLang="ko-KR" sz="2000" b="1">
                <a:latin typeface="+mj-ea"/>
                <a:ea typeface="+mj-ea"/>
              </a:rPr>
              <a:t>Python Interpreter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4FE8-4470-47CD-A71E-5C97C9906580}"/>
              </a:ext>
            </a:extLst>
          </p:cNvPr>
          <p:cNvSpPr txBox="1"/>
          <p:nvPr/>
        </p:nvSpPr>
        <p:spPr>
          <a:xfrm>
            <a:off x="942154" y="1448780"/>
            <a:ext cx="5118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ㆍ</a:t>
            </a:r>
            <a:r>
              <a:rPr lang="en-US" altLang="ko-KR"/>
              <a:t>2.7</a:t>
            </a:r>
            <a:r>
              <a:rPr lang="ko-KR" altLang="en-US"/>
              <a:t>과 </a:t>
            </a:r>
            <a:r>
              <a:rPr lang="en-US" altLang="ko-KR"/>
              <a:t>3.X</a:t>
            </a:r>
            <a:r>
              <a:rPr lang="ko-KR" altLang="en-US"/>
              <a:t>버전이 현재 주로 사용되고 있음</a:t>
            </a:r>
          </a:p>
          <a:p>
            <a:r>
              <a:rPr lang="ko-KR" altLang="en-US"/>
              <a:t>ㆍ기존 라이브러리 사용 여부에 따라 버전을 선택</a:t>
            </a:r>
          </a:p>
          <a:p>
            <a:r>
              <a:rPr lang="ko-KR" altLang="en-US"/>
              <a:t>ㆍ최근 </a:t>
            </a:r>
            <a:r>
              <a:rPr lang="en-US" altLang="ko-KR"/>
              <a:t>3.X</a:t>
            </a:r>
            <a:r>
              <a:rPr lang="ko-KR" altLang="en-US"/>
              <a:t>를 사용하기 시작하는 추세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C68606E-B2A4-4E5D-A8D0-E0CA5D2B3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913175"/>
              </p:ext>
            </p:extLst>
          </p:nvPr>
        </p:nvGraphicFramePr>
        <p:xfrm>
          <a:off x="668524" y="2448815"/>
          <a:ext cx="8640960" cy="1700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113721550"/>
                    </a:ext>
                  </a:extLst>
                </a:gridCol>
                <a:gridCol w="3852428">
                  <a:extLst>
                    <a:ext uri="{9D8B030D-6E8A-4147-A177-3AD203B41FA5}">
                      <a16:colId xmlns:a16="http://schemas.microsoft.com/office/drawing/2014/main" val="1327638311"/>
                    </a:ext>
                  </a:extLst>
                </a:gridCol>
                <a:gridCol w="3204356">
                  <a:extLst>
                    <a:ext uri="{9D8B030D-6E8A-4147-A177-3AD203B41FA5}">
                      <a16:colId xmlns:a16="http://schemas.microsoft.com/office/drawing/2014/main" val="1977934693"/>
                    </a:ext>
                  </a:extLst>
                </a:gridCol>
              </a:tblGrid>
              <a:tr h="421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Download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61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Python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일반적인 파이썬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기본적인 모듈을 포함 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3"/>
                        </a:rPr>
                        <a:t>https://www.python.org/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500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Anaconda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다양한 과학 계산용 모듈들을 묶어서 패키지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4"/>
                        </a:rPr>
                        <a:t>https://www.anaconda.com/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51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Canopy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5"/>
                        </a:rPr>
                        <a:t>https://www.enthought.com/canopy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858615"/>
                  </a:ext>
                </a:extLst>
              </a:tr>
            </a:tbl>
          </a:graphicData>
        </a:graphic>
      </p:graphicFrame>
      <p:pic>
        <p:nvPicPr>
          <p:cNvPr id="6146" name="Picture 2" descr="주피터 노트북 익스텐션을 활용하여 생산성 높이기 - Hello, world! I'm JunPyoPark">
            <a:extLst>
              <a:ext uri="{FF2B5EF4-FFF2-40B4-BE49-F238E27FC236}">
                <a16:creationId xmlns:a16="http://schemas.microsoft.com/office/drawing/2014/main" id="{84865653-31DC-4C8E-9C14-A8053F35A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581128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아나콘다 기초 - 구현 - 한스월드">
            <a:extLst>
              <a:ext uri="{FF2B5EF4-FFF2-40B4-BE49-F238E27FC236}">
                <a16:creationId xmlns:a16="http://schemas.microsoft.com/office/drawing/2014/main" id="{4BD495D1-1AC5-4350-AF5E-CCCD13B71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 r="20682"/>
          <a:stretch/>
        </p:blipFill>
        <p:spPr bwMode="auto">
          <a:xfrm>
            <a:off x="1817375" y="4885086"/>
            <a:ext cx="252028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2138DD-7033-4DC2-AF97-8FA7BCA49939}"/>
              </a:ext>
            </a:extLst>
          </p:cNvPr>
          <p:cNvSpPr txBox="1"/>
          <p:nvPr/>
        </p:nvSpPr>
        <p:spPr>
          <a:xfrm>
            <a:off x="668524" y="4646011"/>
            <a:ext cx="283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ko-KR" altLang="en-US" sz="2000" b="1">
                <a:latin typeface="+mj-ea"/>
                <a:ea typeface="+mj-ea"/>
              </a:rPr>
              <a:t>우리의 선택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78EC1047-2B57-4A58-BAA4-97D6CE893869}"/>
              </a:ext>
            </a:extLst>
          </p:cNvPr>
          <p:cNvSpPr/>
          <p:nvPr/>
        </p:nvSpPr>
        <p:spPr>
          <a:xfrm>
            <a:off x="4481671" y="5223697"/>
            <a:ext cx="432048" cy="432048"/>
          </a:xfrm>
          <a:prstGeom prst="plus">
            <a:avLst>
              <a:gd name="adj" fmla="val 3834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30695-014F-4375-B051-607C044F60C0}"/>
              </a:ext>
            </a:extLst>
          </p:cNvPr>
          <p:cNvSpPr txBox="1"/>
          <p:nvPr/>
        </p:nvSpPr>
        <p:spPr>
          <a:xfrm>
            <a:off x="2536031" y="6053466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간편한 파이썬</a:t>
            </a:r>
            <a:endParaRPr lang="en-US" altLang="ko-KR" sz="1400"/>
          </a:p>
          <a:p>
            <a:r>
              <a:rPr lang="ko-KR" altLang="en-US" sz="1400"/>
              <a:t>패키지 관리 도구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7F8B96-8E31-479D-82C5-B80D32082A9B}"/>
              </a:ext>
            </a:extLst>
          </p:cNvPr>
          <p:cNvSpPr txBox="1"/>
          <p:nvPr/>
        </p:nvSpPr>
        <p:spPr>
          <a:xfrm>
            <a:off x="5673080" y="6053466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간편한 파이썬</a:t>
            </a:r>
            <a:endParaRPr lang="en-US" altLang="ko-KR" sz="1400"/>
          </a:p>
          <a:p>
            <a:r>
              <a:rPr lang="ko-KR" altLang="en-US" sz="1400"/>
              <a:t>웹기반 개발환경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1024038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딕셔너리란</a:t>
            </a:r>
            <a:r>
              <a:rPr lang="en-US" altLang="ko-KR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사람은 누구든지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이름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=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홍길동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",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생일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=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몇 월 며칠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등으로 구별할 수 있다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파이썬은 영리하게도 이러한 대응 관계를 나타낼 수 있는 자료형을 가지고 있다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요즘 사용하는 대부분의 언어도 이러한 대응 관계를 나타내는 자료형을 갖고 있는데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이를 연관 배열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(Associative array)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또는 해시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(Hash)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라고 한다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endParaRPr lang="en-US" altLang="ko-KR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파이썬에서는 이러한 자료형을 딕셔너리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(Dictionary)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라고 하는데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단어 그대로 해석하면 사전이라는 뜻이다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즉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"people"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단어에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사람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", "baseball"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단어에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야구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라는 뜻이 부합되듯이 딕셔너리는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한 쌍으로 갖는 자료형이다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예컨대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"baseball"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이라면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야구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될 것이다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endParaRPr lang="en-US" altLang="ko-KR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딕셔너리는 리스트나 튜플처럼 순차적으로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(sequential)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요솟값을 구하지 않고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통해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얻는다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이것이 바로 딕셔너리의 가장 큰 특징이다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baseball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단어의 뜻을 찾기 위해 사전의 내용을 순차적으로 모두 검색하는 것이 아니라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baseball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단어가 있는 곳만 펼쳐 보는 것이다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90041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딕셔너리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ko-KR" altLang="en-US">
                <a:solidFill>
                  <a:srgbClr val="000000"/>
                </a:solidFill>
              </a:rPr>
              <a:t>만들기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34076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50" charset="-127"/>
              </a:rPr>
              <a:t>{Key1:Value1, Key2:Value2, Key3:Value3, ...}</a:t>
            </a:r>
            <a:endParaRPr lang="ko-KR" altLang="en-US" i="0">
              <a:solidFill>
                <a:srgbClr val="000000"/>
              </a:solidFill>
              <a:effectLst/>
              <a:latin typeface="Consolas" panose="020B0609020204030204" pitchFamily="49" charset="0"/>
              <a:ea typeface="Malgun Gothic" panose="020B0503020000020004" pitchFamily="50" charset="-127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8AFAD5A-F409-4D57-9DF8-DC9ABF996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00221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형태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02381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예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90011" y="2456891"/>
            <a:ext cx="8460941" cy="71543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dic = {'name':'pey', 'phone':'01012345678', 'birth': '1118'}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print(dic)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756756" y="4081716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'name'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756756" y="4549769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'phone'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DA2AC6-078D-4290-82AB-D235777CECB0}"/>
              </a:ext>
            </a:extLst>
          </p:cNvPr>
          <p:cNvSpPr/>
          <p:nvPr/>
        </p:nvSpPr>
        <p:spPr>
          <a:xfrm>
            <a:off x="2756756" y="5017822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'birth'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241032" y="397370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241032" y="462642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'01012345678'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8971E0-F063-412A-B59A-8264104E1772}"/>
              </a:ext>
            </a:extLst>
          </p:cNvPr>
          <p:cNvSpPr txBox="1"/>
          <p:nvPr/>
        </p:nvSpPr>
        <p:spPr>
          <a:xfrm>
            <a:off x="5233193" y="541386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'1118'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232920" y="4158370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232920" y="4783796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3B0A2A9B-A551-4186-BCF5-CBCD33E345D4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4232920" y="5251849"/>
            <a:ext cx="1000273" cy="34668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756756" y="368567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hash table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5957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2873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{1: 'a'}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'b'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1064568" y="3271624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1064568" y="3739677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3548844" y="31636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3548844" y="381633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2540732" y="3348278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2540732" y="3973704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1064568" y="28755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D13655-E8BA-475B-A249-1C7F6F42AA0B}"/>
              </a:ext>
            </a:extLst>
          </p:cNvPr>
          <p:cNvSpPr/>
          <p:nvPr/>
        </p:nvSpPr>
        <p:spPr>
          <a:xfrm>
            <a:off x="5493060" y="3348277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C7D2C-A566-411C-8167-907C51264B05}"/>
              </a:ext>
            </a:extLst>
          </p:cNvPr>
          <p:cNvSpPr txBox="1"/>
          <p:nvPr/>
        </p:nvSpPr>
        <p:spPr>
          <a:xfrm>
            <a:off x="7977336" y="324026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FC6135BE-79BF-42B6-8036-561E6743A25E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6969224" y="3424931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3E7CB14-CC5B-4E54-8D26-B117CE7B01A5}"/>
              </a:ext>
            </a:extLst>
          </p:cNvPr>
          <p:cNvSpPr txBox="1"/>
          <p:nvPr/>
        </p:nvSpPr>
        <p:spPr>
          <a:xfrm>
            <a:off x="5493060" y="29522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4054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2873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a['name'] = 'pey'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a[3] = [1,2,3]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0E7F1F-1D9D-457F-8CF9-ADC407DA85B6}"/>
              </a:ext>
            </a:extLst>
          </p:cNvPr>
          <p:cNvSpPr/>
          <p:nvPr/>
        </p:nvSpPr>
        <p:spPr>
          <a:xfrm>
            <a:off x="2864768" y="457408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'name'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5E47D-EC39-4A77-867A-8B3664AFE652}"/>
              </a:ext>
            </a:extLst>
          </p:cNvPr>
          <p:cNvSpPr txBox="1"/>
          <p:nvPr/>
        </p:nvSpPr>
        <p:spPr>
          <a:xfrm>
            <a:off x="5349044" y="465073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6AD9D04B-4E53-4728-A475-5BB7AD8309E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340932" y="4808112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8B73B1-7083-4F23-93D7-4A73338B85FD}"/>
              </a:ext>
            </a:extLst>
          </p:cNvPr>
          <p:cNvSpPr/>
          <p:nvPr/>
        </p:nvSpPr>
        <p:spPr>
          <a:xfrm>
            <a:off x="2864768" y="504213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1D7603AB-7953-43A0-AB1C-13DF8A088958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4340932" y="5276165"/>
            <a:ext cx="1008112" cy="8811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F917B-3116-49EA-BC44-A53EF1E55B59}"/>
              </a:ext>
            </a:extLst>
          </p:cNvPr>
          <p:cNvSpPr/>
          <p:nvPr/>
        </p:nvSpPr>
        <p:spPr>
          <a:xfrm>
            <a:off x="53490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592FF6-584F-43B6-93ED-84F9D0F2A0BE}"/>
              </a:ext>
            </a:extLst>
          </p:cNvPr>
          <p:cNvSpPr/>
          <p:nvPr/>
        </p:nvSpPr>
        <p:spPr>
          <a:xfrm>
            <a:off x="578109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7464BF-BCD8-400E-9C9E-A1CBB298E60C}"/>
              </a:ext>
            </a:extLst>
          </p:cNvPr>
          <p:cNvSpPr/>
          <p:nvPr/>
        </p:nvSpPr>
        <p:spPr>
          <a:xfrm>
            <a:off x="62131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867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요소 삭제하기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832161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0E7F1F-1D9D-457F-8CF9-ADC407DA85B6}"/>
              </a:ext>
            </a:extLst>
          </p:cNvPr>
          <p:cNvSpPr/>
          <p:nvPr/>
        </p:nvSpPr>
        <p:spPr>
          <a:xfrm>
            <a:off x="2864768" y="457408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'name'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5E47D-EC39-4A77-867A-8B3664AFE652}"/>
              </a:ext>
            </a:extLst>
          </p:cNvPr>
          <p:cNvSpPr txBox="1"/>
          <p:nvPr/>
        </p:nvSpPr>
        <p:spPr>
          <a:xfrm>
            <a:off x="5349044" y="465073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6AD9D04B-4E53-4728-A475-5BB7AD8309E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340932" y="4808112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8B73B1-7083-4F23-93D7-4A73338B85FD}"/>
              </a:ext>
            </a:extLst>
          </p:cNvPr>
          <p:cNvSpPr/>
          <p:nvPr/>
        </p:nvSpPr>
        <p:spPr>
          <a:xfrm>
            <a:off x="2864768" y="504213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1D7603AB-7953-43A0-AB1C-13DF8A088958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4340932" y="5276165"/>
            <a:ext cx="1008112" cy="8811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F917B-3116-49EA-BC44-A53EF1E55B59}"/>
              </a:ext>
            </a:extLst>
          </p:cNvPr>
          <p:cNvSpPr/>
          <p:nvPr/>
        </p:nvSpPr>
        <p:spPr>
          <a:xfrm>
            <a:off x="53490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592FF6-584F-43B6-93ED-84F9D0F2A0BE}"/>
              </a:ext>
            </a:extLst>
          </p:cNvPr>
          <p:cNvSpPr/>
          <p:nvPr/>
        </p:nvSpPr>
        <p:spPr>
          <a:xfrm>
            <a:off x="578109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7464BF-BCD8-400E-9C9E-A1CBB298E60C}"/>
              </a:ext>
            </a:extLst>
          </p:cNvPr>
          <p:cNvSpPr/>
          <p:nvPr/>
        </p:nvSpPr>
        <p:spPr>
          <a:xfrm>
            <a:off x="62131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49DD305-9D75-41FF-B146-15BF33763911}"/>
              </a:ext>
            </a:extLst>
          </p:cNvPr>
          <p:cNvCxnSpPr/>
          <p:nvPr/>
        </p:nvCxnSpPr>
        <p:spPr>
          <a:xfrm flipV="1">
            <a:off x="2864768" y="3640955"/>
            <a:ext cx="1476164" cy="4680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7947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딕셔너리에서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사용해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얻기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108592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grade = {'pey': 10, 'julliet': 99}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print(grade['pey'])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print(grade['julliet'])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'pey'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'julliet'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99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6109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만들 때 주의할 사항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같은 키값을 추가할 때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{1:'a'}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a[1] = 'b'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>
            <a:off x="4340932" y="3874982"/>
            <a:ext cx="1008112" cy="49534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D052ADA-288B-4170-8AB1-81D29A311476}"/>
              </a:ext>
            </a:extLst>
          </p:cNvPr>
          <p:cNvCxnSpPr/>
          <p:nvPr/>
        </p:nvCxnSpPr>
        <p:spPr>
          <a:xfrm>
            <a:off x="4953000" y="3614243"/>
            <a:ext cx="144016" cy="2880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8086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만들 때 주의할 사항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키값이 될 수 없다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577736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{[1,2] : 'hi'}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26009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[1,2]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34199" y="265026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hi</a:t>
            </a:r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>
            <a:off x="4340932" y="2834935"/>
            <a:ext cx="993267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22048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튜플은 키값이 될 수 있다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761848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{(1,2) : 'hi'}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28D204-333F-4A24-9EF4-F4611E9ACF1A}"/>
              </a:ext>
            </a:extLst>
          </p:cNvPr>
          <p:cNvSpPr/>
          <p:nvPr/>
        </p:nvSpPr>
        <p:spPr>
          <a:xfrm>
            <a:off x="2864768" y="515989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28ED80-1D2A-4362-8DFF-C7A3A3718CF6}"/>
              </a:ext>
            </a:extLst>
          </p:cNvPr>
          <p:cNvSpPr txBox="1"/>
          <p:nvPr/>
        </p:nvSpPr>
        <p:spPr>
          <a:xfrm>
            <a:off x="5334199" y="520925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hi</a:t>
            </a:r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F4A88323-7755-4EF8-87BB-EAD4F12233E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4340932" y="5393922"/>
            <a:ext cx="993267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D98757-CBFA-4E99-A718-1322ECB7C8A4}"/>
              </a:ext>
            </a:extLst>
          </p:cNvPr>
          <p:cNvSpPr txBox="1"/>
          <p:nvPr/>
        </p:nvSpPr>
        <p:spPr>
          <a:xfrm>
            <a:off x="2864768" y="47638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E0700EC4-1D97-46F7-8142-44FB48A25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495" y="6077675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딕셔너리의 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쓸 수 있느냐 없느냐는 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변하는 값인지 변하지 않는 값인지에 달려 있다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 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9339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만들기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(keys)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793760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 'pey', 'phone': 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print(a.keys())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만들기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(values)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404562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print(a.values())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D96FEB-BDC1-41C5-9CD5-B30FF8D4813D}"/>
              </a:ext>
            </a:extLst>
          </p:cNvPr>
          <p:cNvGrpSpPr/>
          <p:nvPr/>
        </p:nvGrpSpPr>
        <p:grpSpPr>
          <a:xfrm>
            <a:off x="671974" y="2380120"/>
            <a:ext cx="8460942" cy="793760"/>
            <a:chOff x="704528" y="1448779"/>
            <a:chExt cx="7920882" cy="1008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154E178-FDEA-42A7-8441-CC3F91806B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771FEE-DEEA-4686-A188-78A1E8F53A5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 in a.keys():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print(k)</a:t>
              </a:r>
            </a:p>
          </p:txBody>
        </p:sp>
      </p:grpSp>
      <p:sp>
        <p:nvSpPr>
          <p:cNvPr id="31" name="Rectangle 8">
            <a:extLst>
              <a:ext uri="{FF2B5EF4-FFF2-40B4-BE49-F238E27FC236}">
                <a16:creationId xmlns:a16="http://schemas.microsoft.com/office/drawing/2014/main" id="{15DB8ACF-EFC8-4286-B239-D9511DEE7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83" y="4758952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Key, 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쌍 얻기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(items)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50DEC80-4FB5-4264-A71A-70F93A43329D}"/>
              </a:ext>
            </a:extLst>
          </p:cNvPr>
          <p:cNvGrpSpPr/>
          <p:nvPr/>
        </p:nvGrpSpPr>
        <p:grpSpPr>
          <a:xfrm>
            <a:off x="676099" y="5192031"/>
            <a:ext cx="8460942" cy="404562"/>
            <a:chOff x="704528" y="1448779"/>
            <a:chExt cx="7920882" cy="100811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BAB5E95-1090-46E0-8B28-B2EFC65B8BB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3D6D4C6-DDD5-4AD2-B711-E882CC9BE9C0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print(a.items())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D7B3F1-713D-44EC-858C-6E4FB1A8FEF3}"/>
              </a:ext>
            </a:extLst>
          </p:cNvPr>
          <p:cNvGrpSpPr/>
          <p:nvPr/>
        </p:nvGrpSpPr>
        <p:grpSpPr>
          <a:xfrm>
            <a:off x="671974" y="5814615"/>
            <a:ext cx="8460942" cy="674726"/>
            <a:chOff x="704528" y="1448779"/>
            <a:chExt cx="7920882" cy="100811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350003F-FD77-4B93-AAD6-61A32A96BD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15E47E-7E8F-4600-96FD-CA20A1F65B90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k, v in a.items():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print(k, v)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086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Key: 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쌍 모두 지우기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(clear)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793760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a.clear()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얻기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(get)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935074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{'name':'pey', 'phone':'01012345678',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print(a.get('name'))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print(a.get('phone'))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D96FEB-BDC1-41C5-9CD5-B30FF8D4813D}"/>
              </a:ext>
            </a:extLst>
          </p:cNvPr>
          <p:cNvGrpSpPr/>
          <p:nvPr/>
        </p:nvGrpSpPr>
        <p:grpSpPr>
          <a:xfrm>
            <a:off x="671974" y="2380120"/>
            <a:ext cx="8460942" cy="793760"/>
            <a:chOff x="704528" y="1448779"/>
            <a:chExt cx="7920882" cy="1008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154E178-FDEA-42A7-8441-CC3F91806B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771FEE-DEEA-4686-A188-78A1E8F53A5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 in a.keys():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B9F04CC-180C-465F-96DA-95485E1731A5}"/>
              </a:ext>
            </a:extLst>
          </p:cNvPr>
          <p:cNvGrpSpPr/>
          <p:nvPr/>
        </p:nvGrpSpPr>
        <p:grpSpPr>
          <a:xfrm>
            <a:off x="671974" y="5061810"/>
            <a:ext cx="8460942" cy="707450"/>
            <a:chOff x="704528" y="1448779"/>
            <a:chExt cx="7920882" cy="100811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3AF44E8-689C-4B54-86E4-09D1093A39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26E86E1-BEC0-4644-8D09-A37FAA7214DD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print(a.get('nokey'))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print(a['nokey'])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6C88EE0-5838-4EE7-8476-5626E172E477}"/>
              </a:ext>
            </a:extLst>
          </p:cNvPr>
          <p:cNvGrpSpPr/>
          <p:nvPr/>
        </p:nvGrpSpPr>
        <p:grpSpPr>
          <a:xfrm>
            <a:off x="671974" y="5954337"/>
            <a:ext cx="8460942" cy="426991"/>
            <a:chOff x="704528" y="1448779"/>
            <a:chExt cx="7920882" cy="100811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7F395F0-974B-4237-B5CF-3AFF1B9BF46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FD34D07-6B69-4A4B-BD9D-FC67EEDCDD2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'foo'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'bar'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4673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225B1-2CCF-46A2-BD18-F2A11DD72F33}"/>
              </a:ext>
            </a:extLst>
          </p:cNvPr>
          <p:cNvGrpSpPr/>
          <p:nvPr/>
        </p:nvGrpSpPr>
        <p:grpSpPr>
          <a:xfrm>
            <a:off x="461941" y="1582998"/>
            <a:ext cx="9102757" cy="4539032"/>
            <a:chOff x="574158" y="815909"/>
            <a:chExt cx="10694627" cy="53328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699130-31A5-46D0-8C54-2F594E79A1F3}"/>
                </a:ext>
              </a:extLst>
            </p:cNvPr>
            <p:cNvSpPr txBox="1"/>
            <p:nvPr/>
          </p:nvSpPr>
          <p:spPr>
            <a:xfrm>
              <a:off x="574158" y="815909"/>
              <a:ext cx="5294349" cy="417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hlinkClick r:id="rId3"/>
                </a:rPr>
                <a:t>https://www.anaconda.com/products/individual</a:t>
              </a:r>
              <a:endParaRPr lang="ko-KR" altLang="en-US" sz="1708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08F4F3-54A0-4E87-A39C-4057BBD3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58" y="1498555"/>
              <a:ext cx="5449055" cy="46501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4E4144-1BEC-486F-AE55-D79A989D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951" y="1588103"/>
              <a:ext cx="3763834" cy="45606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A59501-19EB-4873-BE96-DF12C9065D15}"/>
                </a:ext>
              </a:extLst>
            </p:cNvPr>
            <p:cNvSpPr/>
            <p:nvPr/>
          </p:nvSpPr>
          <p:spPr>
            <a:xfrm>
              <a:off x="574158" y="5640404"/>
              <a:ext cx="1302768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A57A40-C274-48CC-90F4-702AB8045653}"/>
                </a:ext>
              </a:extLst>
            </p:cNvPr>
            <p:cNvSpPr/>
            <p:nvPr/>
          </p:nvSpPr>
          <p:spPr>
            <a:xfrm>
              <a:off x="7504950" y="3022332"/>
              <a:ext cx="3763833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187003211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딕셔너리 안에 있는지 조사하기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(in)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1412776"/>
            <a:ext cx="8460942" cy="935074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{'name':'pey', 'phone':'01012345678',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print('name'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print('email' in 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05652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 소스 코드를 완성하여 리스트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[5, 3, 1, -1, -3, -5, -7, -9]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출력되게 하시오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 </a:t>
            </a:r>
            <a:r>
              <a:rPr lang="ko-KR" altLang="en-US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리스트를 만들 때는 </a:t>
            </a:r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사용하시오</a:t>
            </a:r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1736812"/>
            <a:ext cx="8460942" cy="792088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list(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range(5, -10, -2)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2F1EA5-6E77-4088-8A6C-B4C92776398E}"/>
              </a:ext>
            </a:extLst>
          </p:cNvPr>
          <p:cNvSpPr/>
          <p:nvPr/>
        </p:nvSpPr>
        <p:spPr>
          <a:xfrm>
            <a:off x="2216696" y="1803976"/>
            <a:ext cx="2469794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9389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표준 입력으로 문자열 두 개가 각 줄에 입력된다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첫 번째 문자열에서 인덱스가 홀수인 문자와 두 번째 문자열에서 인덱스가 짝수인 문자를 연결하여 출력하는 프로그램을 구현하시오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2384884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python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python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7F5517-CDD4-4CE0-AB4D-66346F481A83}"/>
              </a:ext>
            </a:extLst>
          </p:cNvPr>
          <p:cNvSpPr txBox="1"/>
          <p:nvPr/>
        </p:nvSpPr>
        <p:spPr>
          <a:xfrm>
            <a:off x="748380" y="206084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표준 입력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71460" y="350100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yhnpto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748380" y="31769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표준 출력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38F033-3006-4B4E-81F4-BB71B9F69AEF}"/>
              </a:ext>
            </a:extLst>
          </p:cNvPr>
          <p:cNvGrpSpPr/>
          <p:nvPr/>
        </p:nvGrpSpPr>
        <p:grpSpPr>
          <a:xfrm>
            <a:off x="666551" y="4486162"/>
            <a:ext cx="8460942" cy="1715145"/>
            <a:chOff x="704528" y="1448779"/>
            <a:chExt cx="7920882" cy="1008113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FED820A-3498-49CC-9101-808C240DA25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B9F6E8A-8370-437F-A88D-62647FFE0D0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first = input("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첫 번째 문자열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")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second = input("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두 번째 문자열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: ")</a:t>
              </a:r>
            </a:p>
            <a:p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temp = first[1::2]+second[::2]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print(temp)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D6473D1-E8BB-45EC-BAD2-215DC685AC8B}"/>
              </a:ext>
            </a:extLst>
          </p:cNvPr>
          <p:cNvSpPr txBox="1"/>
          <p:nvPr/>
        </p:nvSpPr>
        <p:spPr>
          <a:xfrm>
            <a:off x="748380" y="41182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B9448-1CCB-4173-8409-E9D81C922FB9}"/>
              </a:ext>
            </a:extLst>
          </p:cNvPr>
          <p:cNvSpPr/>
          <p:nvPr/>
        </p:nvSpPr>
        <p:spPr>
          <a:xfrm>
            <a:off x="1676636" y="5481228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6973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 부터 아래 조건에 부합하는 자료구조를 생성하라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1520788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icecream = {'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탱크보이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1200,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폴라포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1200,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빵빠레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1800,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월드콘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1500,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메로나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1000}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66551" y="296094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keys = list(icecream.keys()) 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596516" y="2471713"/>
            <a:ext cx="694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keys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값으로만 구성된 리스트를 생성하라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DF85D2-A9DA-4FF6-B581-EAF1F117A80B}"/>
              </a:ext>
            </a:extLst>
          </p:cNvPr>
          <p:cNvSpPr/>
          <p:nvPr/>
        </p:nvSpPr>
        <p:spPr>
          <a:xfrm>
            <a:off x="2083323" y="3527124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C35F8F-46F7-4666-84B9-276FB03A4461}"/>
              </a:ext>
            </a:extLst>
          </p:cNvPr>
          <p:cNvGrpSpPr/>
          <p:nvPr/>
        </p:nvGrpSpPr>
        <p:grpSpPr>
          <a:xfrm>
            <a:off x="664440" y="4228279"/>
            <a:ext cx="8460942" cy="468052"/>
            <a:chOff x="704528" y="1448779"/>
            <a:chExt cx="7920882" cy="100811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B693AD7-A110-4012-8F2C-904C71437C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152E3D-2E57-4FE6-BE96-5D9DA7186BA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values = tuple(icecream.values())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4AD151-4290-41D9-B6F7-2CCE6C6DBF43}"/>
              </a:ext>
            </a:extLst>
          </p:cNvPr>
          <p:cNvSpPr txBox="1"/>
          <p:nvPr/>
        </p:nvSpPr>
        <p:spPr>
          <a:xfrm>
            <a:off x="594405" y="3739044"/>
            <a:ext cx="713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values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값으로만 구성된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튜플을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생성하라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5C9DED-BF12-426D-94A7-F06256D01DC3}"/>
              </a:ext>
            </a:extLst>
          </p:cNvPr>
          <p:cNvSpPr/>
          <p:nvPr/>
        </p:nvSpPr>
        <p:spPr>
          <a:xfrm>
            <a:off x="2072680" y="4875291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47B7A9-3D7E-4EE6-8B50-4255A14F80D5}"/>
              </a:ext>
            </a:extLst>
          </p:cNvPr>
          <p:cNvGrpSpPr/>
          <p:nvPr/>
        </p:nvGrpSpPr>
        <p:grpSpPr>
          <a:xfrm>
            <a:off x="664440" y="5547798"/>
            <a:ext cx="8460942" cy="830284"/>
            <a:chOff x="704528" y="1448779"/>
            <a:chExt cx="7920882" cy="100811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DC4BEB5-00CC-4E5D-8C14-E4AD9DB1BC0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B960BF-D55F-4295-949D-0ABCD69147D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total = sum(icecream.values())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print(total) 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1CE549D-55D0-4720-8140-2385C98FAB98}"/>
              </a:ext>
            </a:extLst>
          </p:cNvPr>
          <p:cNvSpPr txBox="1"/>
          <p:nvPr/>
        </p:nvSpPr>
        <p:spPr>
          <a:xfrm>
            <a:off x="594405" y="5058563"/>
            <a:ext cx="641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아이스크림 가격의 총합을 출력하라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FD54F3-3E2E-46D9-A050-3577EECEA2C1}"/>
              </a:ext>
            </a:extLst>
          </p:cNvPr>
          <p:cNvSpPr/>
          <p:nvPr/>
        </p:nvSpPr>
        <p:spPr>
          <a:xfrm>
            <a:off x="3314786" y="6389322"/>
            <a:ext cx="2772371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70546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date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close_price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두 개의 리스트를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close_table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이름의 딕셔너리로 생성하라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1520788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date = ['09/05', '09/06', '09/07', '09/08', '09/09']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close_price = [10500, 10300, 10100, 10800, 11000]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66551" y="296094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print(close_table)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594405" y="259161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실행 예시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47B7A9-3D7E-4EE6-8B50-4255A14F80D5}"/>
              </a:ext>
            </a:extLst>
          </p:cNvPr>
          <p:cNvGrpSpPr/>
          <p:nvPr/>
        </p:nvGrpSpPr>
        <p:grpSpPr>
          <a:xfrm>
            <a:off x="664440" y="4329100"/>
            <a:ext cx="8460942" cy="1368152"/>
            <a:chOff x="704528" y="1448779"/>
            <a:chExt cx="7920882" cy="100811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DC4BEB5-00CC-4E5D-8C14-E4AD9DB1BC0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B960BF-D55F-4295-949D-0ABCD69147D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date = ['09/05', '09/06', '09/07', '09/08', '09/09']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close_price = [10500, 10300, 10100, 10800, 11000]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close_table = dict(zip(date, close_price))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print(close_table)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1CE549D-55D0-4720-8140-2385C98FAB98}"/>
              </a:ext>
            </a:extLst>
          </p:cNvPr>
          <p:cNvSpPr txBox="1"/>
          <p:nvPr/>
        </p:nvSpPr>
        <p:spPr>
          <a:xfrm>
            <a:off x="671460" y="3568371"/>
            <a:ext cx="8135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{'09/05': 10500, '09/06': 10300, '09/07': 10100, '09/08': 10800, '09/09': 11000}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FD54F3-3E2E-46D9-A050-3577EECEA2C1}"/>
              </a:ext>
            </a:extLst>
          </p:cNvPr>
          <p:cNvSpPr/>
          <p:nvPr/>
        </p:nvSpPr>
        <p:spPr>
          <a:xfrm>
            <a:off x="2864767" y="5888035"/>
            <a:ext cx="356439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208F77-598D-4E99-A1F4-60066EC8AB12}"/>
              </a:ext>
            </a:extLst>
          </p:cNvPr>
          <p:cNvSpPr txBox="1"/>
          <p:nvPr/>
        </p:nvSpPr>
        <p:spPr>
          <a:xfrm>
            <a:off x="592294" y="39749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구현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1910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5. </a:t>
            </a:r>
            <a:r>
              <a:rPr lang="ko-KR" altLang="en-US" b="1">
                <a:latin typeface="+mn-ea"/>
              </a:rPr>
              <a:t>제어 구조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5-1 if else </a:t>
            </a:r>
            <a:r>
              <a:rPr lang="ko-KR" altLang="en-US" sz="1600" b="1">
                <a:latin typeface="+mn-ea"/>
              </a:rPr>
              <a:t>문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5-2 </a:t>
            </a:r>
            <a:r>
              <a:rPr lang="ko-KR" altLang="en-US" sz="1600" b="1">
                <a:latin typeface="+mn-ea"/>
              </a:rPr>
              <a:t>반복문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66508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조건문 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95738"/>
            <a:ext cx="8854283" cy="4193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프로그램 예시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in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생활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endParaRPr lang="ko-KR" altLang="en-US" sz="18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R="5776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ㆍ지하철 앞 차 간격이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10M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이하면 속도를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10km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이하로 늦춰라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8612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ㆍ사용자가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세 이하면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VOD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를 플레이 하지 마라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ㆍ휴대폰 패턴이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5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회 틀리면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초 동안 대기 상태로 만들어라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endParaRPr lang="en-US" altLang="ko-KR" b="1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조건문은 조건을 나타내는 기준과 실행해야 할 명령으로 구성됨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조건의 참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거짓에 따라 실행해야 할 명령이 수행되거나 되지 않음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파이썬은 조건문으로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if , else , elif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등의 명령 키워드를 사용함</a:t>
            </a:r>
          </a:p>
        </p:txBody>
      </p:sp>
    </p:spTree>
    <p:extLst>
      <p:ext uri="{BB962C8B-B14F-4D97-AF65-F5344CB8AC3E}">
        <p14:creationId xmlns:p14="http://schemas.microsoft.com/office/powerpoint/2010/main" val="10875342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if-else</a:t>
            </a:r>
            <a:r>
              <a:rPr lang="ko-KR" altLang="en-US" sz="2400" b="1">
                <a:solidFill>
                  <a:srgbClr val="000000"/>
                </a:solidFill>
              </a:rPr>
              <a:t>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95738"/>
            <a:ext cx="8854283" cy="4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가장 기본적인 조건문으로 조건에 따른 명령을 실행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46D44-72B5-49B5-ABD3-23DCBE9761D5}"/>
              </a:ext>
            </a:extLst>
          </p:cNvPr>
          <p:cNvGrpSpPr/>
          <p:nvPr/>
        </p:nvGrpSpPr>
        <p:grpSpPr>
          <a:xfrm>
            <a:off x="679644" y="1962104"/>
            <a:ext cx="8460940" cy="22229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48EF3-310D-4949-94ED-34FFC6D51CE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8C545-F3D6-473B-AAA8-858426167E2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print("Tell me your age?")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myage=int(input())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myage &lt; 30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print("Welcome to the Club")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print("Oh! No. You are not accepted.")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706A352-ED62-410A-A90B-386B6AA68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880" y="5363942"/>
            <a:ext cx="8854283" cy="4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입력받은 값이 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미만” 이라는 조건에 따</a:t>
            </a:r>
            <a:r>
              <a:rPr lang="ko-KR" altLang="en-US" b="1">
                <a:latin typeface="맑은 고딕" panose="020B0503020000020004" pitchFamily="50" charset="-127"/>
              </a:rPr>
              <a:t>라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명령 실행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F170B3-4C81-4B2A-B28C-05543900188B}"/>
              </a:ext>
            </a:extLst>
          </p:cNvPr>
          <p:cNvSpPr txBox="1"/>
          <p:nvPr/>
        </p:nvSpPr>
        <p:spPr>
          <a:xfrm>
            <a:off x="920963" y="4225881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Tell me your age?</a:t>
            </a:r>
          </a:p>
          <a:p>
            <a:r>
              <a:rPr lang="en-US" altLang="ko-KR">
                <a:latin typeface="Consolas" panose="020B0609020204030204" pitchFamily="49" charset="0"/>
              </a:rPr>
              <a:t>23</a:t>
            </a:r>
          </a:p>
          <a:p>
            <a:r>
              <a:rPr lang="en-US" altLang="ko-KR">
                <a:latin typeface="Consolas" panose="020B0609020204030204" pitchFamily="49" charset="0"/>
              </a:rPr>
              <a:t>Welcome to the Club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8337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if-else</a:t>
            </a:r>
            <a:r>
              <a:rPr lang="ko-KR" altLang="en-US" sz="2400" b="1">
                <a:solidFill>
                  <a:srgbClr val="000000"/>
                </a:solidFill>
              </a:rPr>
              <a:t>문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46D44-72B5-49B5-ABD3-23DCBE9761D5}"/>
              </a:ext>
            </a:extLst>
          </p:cNvPr>
          <p:cNvGrpSpPr/>
          <p:nvPr/>
        </p:nvGrpSpPr>
        <p:grpSpPr>
          <a:xfrm>
            <a:off x="679644" y="1484784"/>
            <a:ext cx="8460940" cy="284431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48EF3-310D-4949-94ED-34FFC6D51CE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8C545-F3D6-473B-AAA8-858426167E2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&gt;:        # if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를 쓰고 조건 삽입 후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":"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1-1&gt;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들여쓰기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(indentation)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후 수행명령 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1-2&gt;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같은 조건하에 실행일 경우 들여쓰기 유지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           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조건이 불일치할 경우 수행할 명령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block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2-1&gt;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 불일치시 수행할 명령 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2-2&gt;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 불일치시 수행할 명령 들여쓰기 유지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706A352-ED62-410A-A90B-386B6AA68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8" y="4730572"/>
            <a:ext cx="8854283" cy="128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① 조건 판단 방법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② 조건 일치시 수행 명령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block “:”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 들여쓰기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③ 조건 불일치시 수행 명령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block</a:t>
            </a:r>
            <a:endParaRPr lang="ko-KR" altLang="en-US" sz="1800" b="1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5544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if </a:t>
            </a:r>
            <a:r>
              <a:rPr lang="ko-KR" altLang="en-US" b="1">
                <a:latin typeface="+mj-ea"/>
                <a:ea typeface="+mj-ea"/>
              </a:rPr>
              <a:t>다음에 조건을 표기하여 참 또는 거짓을 판단함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참</a:t>
            </a:r>
            <a:r>
              <a:rPr lang="en-US" altLang="ko-KR" b="1">
                <a:latin typeface="+mj-ea"/>
                <a:ea typeface="+mj-ea"/>
              </a:rPr>
              <a:t>/</a:t>
            </a:r>
            <a:r>
              <a:rPr lang="ko-KR" altLang="en-US" b="1">
                <a:latin typeface="+mj-ea"/>
                <a:ea typeface="+mj-ea"/>
              </a:rPr>
              <a:t>거짓의 구분을 위해서는 비교 연산자를 활용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68E21CE-DC94-4D90-B235-98734BFC7C93}"/>
              </a:ext>
            </a:extLst>
          </p:cNvPr>
          <p:cNvGraphicFramePr>
            <a:graphicFrameLocks noGrp="1"/>
          </p:cNvGraphicFramePr>
          <p:nvPr/>
        </p:nvGraphicFramePr>
        <p:xfrm>
          <a:off x="1651000" y="2489393"/>
          <a:ext cx="6603999" cy="3607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160099050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23396981"/>
                    </a:ext>
                  </a:extLst>
                </a:gridCol>
                <a:gridCol w="3903699">
                  <a:extLst>
                    <a:ext uri="{9D8B030D-6E8A-4147-A177-3AD203B41FA5}">
                      <a16:colId xmlns:a16="http://schemas.microsoft.com/office/drawing/2014/main" val="2318854647"/>
                    </a:ext>
                  </a:extLst>
                </a:gridCol>
              </a:tblGrid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비교연산자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비교상태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247017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&lt;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~ </a:t>
                      </a:r>
                      <a:r>
                        <a:rPr lang="ko-KR" altLang="en-US"/>
                        <a:t>보다 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작은지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714992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&gt;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~ </a:t>
                      </a:r>
                      <a:r>
                        <a:rPr lang="ko-KR" altLang="en-US"/>
                        <a:t>보다 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큰지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0775641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== y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같음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가 같은지 검사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값과 메모리 주소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878960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is 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75343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!= y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같지 않음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가 다른지 검사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값과 메모리 주소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552908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is not 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998768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&gt;= 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크거나 같음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이상인지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969453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&lt;=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작거나 같음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이하인지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664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47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8EA348A-808C-4B15-B096-943B08537E9C}"/>
              </a:ext>
            </a:extLst>
          </p:cNvPr>
          <p:cNvGrpSpPr/>
          <p:nvPr/>
        </p:nvGrpSpPr>
        <p:grpSpPr>
          <a:xfrm>
            <a:off x="966733" y="1178447"/>
            <a:ext cx="7646418" cy="4997704"/>
            <a:chOff x="1161447" y="146797"/>
            <a:chExt cx="10087742" cy="6593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13CDB2-0214-451E-BADD-89473676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447" y="148279"/>
              <a:ext cx="4093948" cy="320372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4073F-CD18-45EC-BCDB-5A4796242C65}"/>
                </a:ext>
              </a:extLst>
            </p:cNvPr>
            <p:cNvSpPr/>
            <p:nvPr/>
          </p:nvSpPr>
          <p:spPr>
            <a:xfrm>
              <a:off x="3817873" y="300001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FD253E-789F-4575-9D90-940C7253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734" y="146797"/>
              <a:ext cx="4088454" cy="31872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4F1A15-8B3E-4D0E-983B-163087CEEF14}"/>
                </a:ext>
              </a:extLst>
            </p:cNvPr>
            <p:cNvSpPr/>
            <p:nvPr/>
          </p:nvSpPr>
          <p:spPr>
            <a:xfrm>
              <a:off x="9833664" y="298076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D7DE72-7D3D-4834-8E5D-06EEEB77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48" y="3554136"/>
              <a:ext cx="4093948" cy="31860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77DFC-245D-4C27-9C19-802965334517}"/>
                </a:ext>
              </a:extLst>
            </p:cNvPr>
            <p:cNvSpPr/>
            <p:nvPr/>
          </p:nvSpPr>
          <p:spPr>
            <a:xfrm>
              <a:off x="3817872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5DF4C3-1A6E-4758-AC44-5C929984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735" y="3554136"/>
              <a:ext cx="4088454" cy="31664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113856-C923-456D-B2C6-0723A38C7DC2}"/>
                </a:ext>
              </a:extLst>
            </p:cNvPr>
            <p:cNvSpPr/>
            <p:nvPr/>
          </p:nvSpPr>
          <p:spPr>
            <a:xfrm>
              <a:off x="9833663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04CFA9B-C174-4D58-AB3D-0C2B256840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3C237A-B6A7-46D6-A9BA-E619D1858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참</a:t>
            </a:r>
            <a:r>
              <a:rPr lang="en-US" altLang="ko-KR" sz="2400" b="1">
                <a:solidFill>
                  <a:srgbClr val="000000"/>
                </a:solidFill>
              </a:rPr>
              <a:t>/</a:t>
            </a:r>
            <a:r>
              <a:rPr lang="ko-KR" altLang="en-US" sz="2400" b="1">
                <a:solidFill>
                  <a:srgbClr val="000000"/>
                </a:solidFill>
              </a:rPr>
              <a:t>거짓의 구분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숫자형의 경우는 수학에서의 참</a:t>
            </a:r>
            <a:r>
              <a:rPr lang="en-US" altLang="ko-KR" b="1">
                <a:latin typeface="+mj-ea"/>
                <a:ea typeface="+mj-ea"/>
              </a:rPr>
              <a:t>/</a:t>
            </a:r>
            <a:r>
              <a:rPr lang="ko-KR" altLang="en-US" b="1">
                <a:latin typeface="+mj-ea"/>
                <a:ea typeface="+mj-ea"/>
              </a:rPr>
              <a:t>거짓과 동일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컴퓨터는 존재하면 참 없으면 거짓이라고 판단함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644" y="2574172"/>
            <a:ext cx="8460940" cy="143089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print("True")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print("False")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1D394FC-96F3-4A73-B15C-815C82E1DFDE}"/>
              </a:ext>
            </a:extLst>
          </p:cNvPr>
          <p:cNvSpPr txBox="1"/>
          <p:nvPr/>
        </p:nvSpPr>
        <p:spPr>
          <a:xfrm>
            <a:off x="756562" y="399224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True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2A76716-9B73-4182-AEDC-F288069BD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644" y="4684494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마찬가지로 </a:t>
            </a:r>
            <a:r>
              <a:rPr lang="en-US" altLang="ko-KR" b="1">
                <a:latin typeface="+mj-ea"/>
                <a:ea typeface="+mj-ea"/>
              </a:rPr>
              <a:t>if “abc”: </a:t>
            </a:r>
            <a:r>
              <a:rPr lang="ko-KR" altLang="en-US" b="1">
                <a:latin typeface="+mj-ea"/>
                <a:ea typeface="+mj-ea"/>
              </a:rPr>
              <a:t>는 참</a:t>
            </a:r>
            <a:r>
              <a:rPr lang="en-US" altLang="ko-KR" b="1">
                <a:latin typeface="+mj-ea"/>
                <a:ea typeface="+mj-ea"/>
              </a:rPr>
              <a:t>, if “”: </a:t>
            </a:r>
            <a:r>
              <a:rPr lang="ko-KR" altLang="en-US" b="1">
                <a:latin typeface="+mj-ea"/>
                <a:ea typeface="+mj-ea"/>
              </a:rPr>
              <a:t>은 거짓임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27779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키워드 사용</a:t>
            </a:r>
            <a:r>
              <a:rPr lang="en-US" altLang="ko-KR" sz="2400" b="1">
                <a:solidFill>
                  <a:srgbClr val="000000"/>
                </a:solidFill>
              </a:rPr>
              <a:t>: and, or, not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</a:t>
            </a:r>
            <a:r>
              <a:rPr lang="ko-KR" altLang="en-US" b="1">
                <a:latin typeface="+mj-ea"/>
                <a:ea typeface="+mj-ea"/>
              </a:rPr>
              <a:t>조건문을 표현할 때 집합의 논리 키워드를 함께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사용하여 참과 거짓을 판단하기도 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644" y="2574172"/>
            <a:ext cx="8460940" cy="186294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8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5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a == 8 and b == 4 )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a &gt; 7 or b &gt; 7 )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not (a &gt; 7) 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669C91-BDD5-4E25-95EB-38F603C8E07D}"/>
              </a:ext>
            </a:extLst>
          </p:cNvPr>
          <p:cNvSpPr txBox="1"/>
          <p:nvPr/>
        </p:nvSpPr>
        <p:spPr>
          <a:xfrm>
            <a:off x="848544" y="451077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False</a:t>
            </a:r>
          </a:p>
          <a:p>
            <a:r>
              <a:rPr lang="en-US" altLang="ko-KR">
                <a:latin typeface="Consolas" panose="020B0609020204030204" pitchFamily="49" charset="0"/>
              </a:rPr>
              <a:t>True</a:t>
            </a:r>
          </a:p>
          <a:p>
            <a:r>
              <a:rPr lang="en-US" altLang="ko-KR">
                <a:latin typeface="Consolas" panose="020B0609020204030204" pitchFamily="49" charset="0"/>
              </a:rPr>
              <a:t>False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42405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(1/3)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3553346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844CD7E-06A4-4C40-80B8-3A99922FEC4B}"/>
              </a:ext>
            </a:extLst>
          </p:cNvPr>
          <p:cNvGraphicFramePr>
            <a:graphicFrameLocks noGrp="1"/>
          </p:cNvGraphicFramePr>
          <p:nvPr/>
        </p:nvGraphicFramePr>
        <p:xfrm>
          <a:off x="5529064" y="2307413"/>
          <a:ext cx="1920050" cy="346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25">
                  <a:extLst>
                    <a:ext uri="{9D8B030D-6E8A-4147-A177-3AD203B41FA5}">
                      <a16:colId xmlns:a16="http://schemas.microsoft.com/office/drawing/2014/main" val="3631745224"/>
                    </a:ext>
                  </a:extLst>
                </a:gridCol>
                <a:gridCol w="960025">
                  <a:extLst>
                    <a:ext uri="{9D8B030D-6E8A-4147-A177-3AD203B41FA5}">
                      <a16:colId xmlns:a16="http://schemas.microsoft.com/office/drawing/2014/main" val="1695430594"/>
                    </a:ext>
                  </a:extLst>
                </a:gridCol>
              </a:tblGrid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score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grade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575287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98307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139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5591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888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01422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16802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1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9276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(2/3)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3553346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844CD7E-06A4-4C40-80B8-3A99922FEC4B}"/>
              </a:ext>
            </a:extLst>
          </p:cNvPr>
          <p:cNvGraphicFramePr>
            <a:graphicFrameLocks noGrp="1"/>
          </p:cNvGraphicFramePr>
          <p:nvPr/>
        </p:nvGraphicFramePr>
        <p:xfrm>
          <a:off x="5529064" y="2307413"/>
          <a:ext cx="1920050" cy="346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25">
                  <a:extLst>
                    <a:ext uri="{9D8B030D-6E8A-4147-A177-3AD203B41FA5}">
                      <a16:colId xmlns:a16="http://schemas.microsoft.com/office/drawing/2014/main" val="3631745224"/>
                    </a:ext>
                  </a:extLst>
                </a:gridCol>
                <a:gridCol w="960025">
                  <a:extLst>
                    <a:ext uri="{9D8B030D-6E8A-4147-A177-3AD203B41FA5}">
                      <a16:colId xmlns:a16="http://schemas.microsoft.com/office/drawing/2014/main" val="1695430594"/>
                    </a:ext>
                  </a:extLst>
                </a:gridCol>
              </a:tblGrid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score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grade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575287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98307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139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5591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888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01422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16802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1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3479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(3/3)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17" y="1781267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2509230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824" y="2328247"/>
            <a:ext cx="7884876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모든 </a:t>
            </a:r>
            <a:r>
              <a:rPr lang="en-US" altLang="ko-KR" b="1">
                <a:latin typeface="+mj-ea"/>
                <a:ea typeface="+mj-ea"/>
              </a:rPr>
              <a:t>if</a:t>
            </a:r>
            <a:r>
              <a:rPr lang="ko-KR" altLang="en-US" b="1">
                <a:latin typeface="+mj-ea"/>
                <a:ea typeface="+mj-ea"/>
              </a:rPr>
              <a:t>문을 순차적으로 실행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- 95</a:t>
            </a:r>
            <a:r>
              <a:rPr lang="ko-KR" altLang="en-US" b="1">
                <a:latin typeface="+mj-ea"/>
                <a:ea typeface="+mj-ea"/>
              </a:rPr>
              <a:t>는 </a:t>
            </a:r>
            <a:r>
              <a:rPr lang="en-US" altLang="ko-KR" b="1">
                <a:latin typeface="+mj-ea"/>
                <a:ea typeface="+mj-ea"/>
              </a:rPr>
              <a:t>90</a:t>
            </a:r>
            <a:r>
              <a:rPr lang="ko-KR" altLang="en-US" b="1">
                <a:latin typeface="+mj-ea"/>
                <a:ea typeface="+mj-ea"/>
              </a:rPr>
              <a:t>초과지만 동시에 </a:t>
            </a:r>
            <a:r>
              <a:rPr lang="en-US" altLang="ko-KR" b="1">
                <a:latin typeface="+mj-ea"/>
                <a:ea typeface="+mj-ea"/>
              </a:rPr>
              <a:t>60</a:t>
            </a:r>
            <a:r>
              <a:rPr lang="ko-KR" altLang="en-US" b="1">
                <a:latin typeface="+mj-ea"/>
                <a:ea typeface="+mj-ea"/>
              </a:rPr>
              <a:t>초과 이기도 하므로</a:t>
            </a:r>
            <a:r>
              <a:rPr lang="en-US" altLang="ko-KR" b="1">
                <a:latin typeface="+mj-ea"/>
                <a:ea typeface="+mj-ea"/>
              </a:rPr>
              <a:t>, 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마지막 조건문에 따라 </a:t>
            </a:r>
            <a:r>
              <a:rPr lang="en-US" altLang="ko-KR" b="1">
                <a:latin typeface="+mj-ea"/>
                <a:ea typeface="+mj-ea"/>
              </a:rPr>
              <a:t>grade </a:t>
            </a:r>
            <a:r>
              <a:rPr lang="ko-KR" altLang="en-US" b="1">
                <a:latin typeface="+mj-ea"/>
                <a:ea typeface="+mj-ea"/>
              </a:rPr>
              <a:t>값에 “</a:t>
            </a:r>
            <a:r>
              <a:rPr lang="en-US" altLang="ko-KR" b="1">
                <a:latin typeface="+mj-ea"/>
                <a:ea typeface="+mj-ea"/>
              </a:rPr>
              <a:t>D”</a:t>
            </a:r>
            <a:r>
              <a:rPr lang="ko-KR" altLang="en-US" b="1">
                <a:latin typeface="+mj-ea"/>
                <a:ea typeface="+mj-ea"/>
              </a:rPr>
              <a:t>가 할당됨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이 문제를 해결하기 위해 </a:t>
            </a:r>
            <a:r>
              <a:rPr lang="en-US" altLang="ko-KR" b="1">
                <a:latin typeface="+mj-ea"/>
                <a:ea typeface="+mj-ea"/>
              </a:rPr>
              <a:t>elif</a:t>
            </a:r>
            <a:r>
              <a:rPr lang="ko-KR" altLang="en-US" b="1">
                <a:latin typeface="+mj-ea"/>
                <a:ea typeface="+mj-ea"/>
              </a:rPr>
              <a:t>와 </a:t>
            </a:r>
            <a:r>
              <a:rPr lang="en-US" altLang="ko-KR" b="1">
                <a:latin typeface="+mj-ea"/>
                <a:ea typeface="+mj-ea"/>
              </a:rPr>
              <a:t>else </a:t>
            </a:r>
            <a:r>
              <a:rPr lang="ko-KR" altLang="en-US" b="1">
                <a:latin typeface="+mj-ea"/>
                <a:ea typeface="+mj-ea"/>
              </a:rPr>
              <a:t>구문이 사용됨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E186F41C-B1AD-4090-9791-F097C5FCD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24" y="1113326"/>
            <a:ext cx="78848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elif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else</a:t>
            </a:r>
            <a:r>
              <a:rPr lang="ko-KR" altLang="en-US" sz="2000" b="1">
                <a:latin typeface="+mj-ea"/>
                <a:ea typeface="+mj-ea"/>
              </a:rPr>
              <a:t>를 사용하지 않은 경우</a:t>
            </a:r>
            <a:endParaRPr lang="en-US" altLang="ko-KR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86895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수정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560512" y="2132856"/>
            <a:ext cx="2761258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852" y="2564904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수행할 명령문이 한 줄이면 붙여쓰기 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else </a:t>
            </a:r>
            <a:r>
              <a:rPr lang="ko-KR" altLang="en-US" b="1">
                <a:latin typeface="+mj-ea"/>
                <a:ea typeface="+mj-ea"/>
              </a:rPr>
              <a:t>키워드 뒤엔 조건 삭제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85ED2FC-6113-41D3-AFBB-502388935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520" y="1412776"/>
            <a:ext cx="78848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elif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else</a:t>
            </a:r>
            <a:r>
              <a:rPr lang="ko-KR" altLang="en-US" sz="2000" b="1">
                <a:latin typeface="+mj-ea"/>
                <a:ea typeface="+mj-ea"/>
              </a:rPr>
              <a:t>를 사용한 경우</a:t>
            </a:r>
            <a:endParaRPr lang="en-US" altLang="ko-KR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10183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반복문이란</a:t>
            </a:r>
            <a:r>
              <a:rPr lang="en-US" altLang="ko-KR" sz="2400" b="1">
                <a:latin typeface="+mj-ea"/>
                <a:ea typeface="+mj-ea"/>
              </a:rPr>
              <a:t>?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정해진 동작을 반복적으로 수행하게 하는 명령문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 프로그램 예시 </a:t>
            </a:r>
            <a:r>
              <a:rPr lang="en-US" altLang="ko-KR" sz="1600" b="1">
                <a:latin typeface="+mj-ea"/>
                <a:ea typeface="+mj-ea"/>
              </a:rPr>
              <a:t>in </a:t>
            </a:r>
            <a:r>
              <a:rPr lang="ko-KR" altLang="en-US" sz="1600" b="1">
                <a:latin typeface="+mj-ea"/>
                <a:ea typeface="+mj-ea"/>
              </a:rPr>
              <a:t>생활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</a:t>
            </a:r>
            <a:r>
              <a:rPr lang="en-US" altLang="ko-KR" sz="1600" b="1">
                <a:latin typeface="+mj-ea"/>
                <a:ea typeface="+mj-ea"/>
              </a:rPr>
              <a:t>100</a:t>
            </a:r>
            <a:r>
              <a:rPr lang="ko-KR" altLang="en-US" sz="1600" b="1">
                <a:latin typeface="+mj-ea"/>
                <a:ea typeface="+mj-ea"/>
              </a:rPr>
              <a:t>명의 학생에 성적을 산출할 때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ㆍ왓챠에서 영화 추천하기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ㆍ워드에서 단어 바꾸기 명령 실행</a:t>
            </a:r>
            <a:endParaRPr lang="en-US" altLang="ko-KR" sz="1600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반복문은 반복 시작 조건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종료 조건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수행 명령으로 구성됨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반복문 역시 반복 구문은 들여쓰기와 </a:t>
            </a:r>
            <a:r>
              <a:rPr lang="en-US" altLang="ko-KR" b="1">
                <a:latin typeface="+mj-ea"/>
                <a:ea typeface="+mj-ea"/>
              </a:rPr>
              <a:t>block</a:t>
            </a:r>
            <a:r>
              <a:rPr lang="ko-KR" altLang="en-US" b="1">
                <a:latin typeface="+mj-ea"/>
                <a:ea typeface="+mj-ea"/>
              </a:rPr>
              <a:t>으로 구분됨</a:t>
            </a: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반복문으로 </a:t>
            </a:r>
            <a:r>
              <a:rPr lang="en-US" altLang="ko-KR" b="1">
                <a:latin typeface="+mj-ea"/>
                <a:ea typeface="+mj-ea"/>
              </a:rPr>
              <a:t>for, while </a:t>
            </a:r>
            <a:r>
              <a:rPr lang="ko-KR" altLang="en-US" b="1">
                <a:latin typeface="+mj-ea"/>
                <a:ea typeface="+mj-ea"/>
              </a:rPr>
              <a:t>등의 명령 키워드를 사용함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80372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기본적인 반복문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반복 범위를 지정하여 반복문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679643" y="2574172"/>
            <a:ext cx="3805305" cy="186294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(looper)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C84EB0-3EBE-4D66-B899-7C8E1716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988" y="2489979"/>
            <a:ext cx="478796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① </a:t>
            </a:r>
            <a:r>
              <a:rPr lang="en-US" altLang="ko-KR" b="1">
                <a:latin typeface="+mj-ea"/>
                <a:ea typeface="+mj-ea"/>
              </a:rPr>
              <a:t>looper </a:t>
            </a:r>
            <a:r>
              <a:rPr lang="ko-KR" altLang="en-US" b="1">
                <a:latin typeface="+mj-ea"/>
                <a:ea typeface="+mj-ea"/>
              </a:rPr>
              <a:t>변수에 </a:t>
            </a:r>
            <a:r>
              <a:rPr lang="en-US" altLang="ko-KR" b="1">
                <a:latin typeface="+mj-ea"/>
                <a:ea typeface="+mj-ea"/>
              </a:rPr>
              <a:t>1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② “</a:t>
            </a:r>
            <a:r>
              <a:rPr lang="en-US" altLang="ko-KR" b="1">
                <a:latin typeface="+mj-ea"/>
                <a:ea typeface="+mj-ea"/>
              </a:rPr>
              <a:t>Hello” </a:t>
            </a:r>
            <a:r>
              <a:rPr lang="ko-KR" altLang="en-US" b="1">
                <a:latin typeface="+mj-ea"/>
                <a:ea typeface="+mj-ea"/>
              </a:rPr>
              <a:t>출력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③ 리스트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대괄호속 숫자들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있는 값 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 </a:t>
            </a:r>
            <a:r>
              <a:rPr lang="ko-KR" altLang="en-US" b="1">
                <a:latin typeface="+mj-ea"/>
                <a:ea typeface="+mj-ea"/>
              </a:rPr>
              <a:t>차례로 </a:t>
            </a:r>
            <a:r>
              <a:rPr lang="en-US" altLang="ko-KR" b="1">
                <a:latin typeface="+mj-ea"/>
                <a:ea typeface="+mj-ea"/>
              </a:rPr>
              <a:t>looper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④ </a:t>
            </a: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까지 할당한 후 반복 </a:t>
            </a:r>
            <a:r>
              <a:rPr lang="en-US" altLang="ko-KR" b="1">
                <a:latin typeface="+mj-ea"/>
                <a:ea typeface="+mj-ea"/>
              </a:rPr>
              <a:t>block </a:t>
            </a:r>
            <a:r>
              <a:rPr lang="ko-KR" altLang="en-US" b="1">
                <a:latin typeface="+mj-ea"/>
                <a:ea typeface="+mj-ea"/>
              </a:rPr>
              <a:t>수행 후 종료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AEE143FC-D5B9-47CF-9125-0BFAB38F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37" y="5205535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만약 </a:t>
            </a:r>
            <a:r>
              <a:rPr lang="en-US" altLang="ko-KR" b="1">
                <a:latin typeface="+mj-ea"/>
                <a:ea typeface="+mj-ea"/>
              </a:rPr>
              <a:t>100</a:t>
            </a:r>
            <a:r>
              <a:rPr lang="ko-KR" altLang="en-US" b="1">
                <a:latin typeface="+mj-ea"/>
                <a:ea typeface="+mj-ea"/>
              </a:rPr>
              <a:t>번 반복해야 하는 프로그램을 짜야 한다면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189952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range() </a:t>
            </a:r>
            <a:r>
              <a:rPr lang="ko-KR" altLang="en-US" b="1">
                <a:latin typeface="+mj-ea"/>
                <a:ea typeface="+mj-ea"/>
              </a:rPr>
              <a:t>사용하기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2240868"/>
            <a:ext cx="8197793" cy="186294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range(0,5):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AEE143FC-D5B9-47CF-9125-0BFAB38F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166" y="4689140"/>
            <a:ext cx="7884876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왜 </a:t>
            </a:r>
            <a:r>
              <a:rPr lang="en-US" altLang="ko-KR" b="1">
                <a:latin typeface="+mj-ea"/>
                <a:ea typeface="+mj-ea"/>
              </a:rPr>
              <a:t>range(1,5) </a:t>
            </a:r>
            <a:r>
              <a:rPr lang="ko-KR" altLang="en-US" b="1">
                <a:latin typeface="+mj-ea"/>
                <a:ea typeface="+mj-ea"/>
              </a:rPr>
              <a:t>과 아닌</a:t>
            </a:r>
            <a:r>
              <a:rPr lang="en-US" altLang="ko-KR" b="1">
                <a:latin typeface="+mj-ea"/>
                <a:ea typeface="+mj-ea"/>
              </a:rPr>
              <a:t>range(0,5) </a:t>
            </a:r>
            <a:r>
              <a:rPr lang="ko-KR" altLang="en-US" b="1">
                <a:latin typeface="+mj-ea"/>
                <a:ea typeface="+mj-ea"/>
              </a:rPr>
              <a:t>인가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: range()</a:t>
            </a:r>
            <a:r>
              <a:rPr lang="ko-KR" altLang="en-US" b="1">
                <a:latin typeface="+mj-ea"/>
                <a:ea typeface="+mj-ea"/>
              </a:rPr>
              <a:t>는 마지막 숫자 바로 앞까지 리스트를 만들어줌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 즉</a:t>
            </a:r>
            <a:r>
              <a:rPr lang="en-US" altLang="ko-KR" b="1">
                <a:latin typeface="+mj-ea"/>
                <a:ea typeface="+mj-ea"/>
              </a:rPr>
              <a:t>, range(1,5) = [1,2,3,4] </a:t>
            </a:r>
            <a:r>
              <a:rPr lang="ko-KR" altLang="en-US" b="1">
                <a:latin typeface="+mj-ea"/>
                <a:ea typeface="+mj-ea"/>
              </a:rPr>
              <a:t>까지 같은 의미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※ range(0,5) = [0,1,2,3,4] = range(5)</a:t>
            </a:r>
            <a:r>
              <a:rPr lang="ko-KR" altLang="en-US" b="1">
                <a:latin typeface="+mj-ea"/>
                <a:ea typeface="+mj-ea"/>
              </a:rPr>
              <a:t>는 같은 의미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129115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문의 다양한 반복문 조건 표현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문자열을 한자씩 리스트로 처리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4448"/>
            <a:ext cx="8197793" cy="7920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'abcdefg':    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3447438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각각의 문자열 리스트로 처리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969060"/>
            <a:ext cx="8197793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['Americano','latte','frafuchino']: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4905164"/>
            <a:ext cx="1451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Americano</a:t>
            </a:r>
          </a:p>
          <a:p>
            <a:r>
              <a:rPr lang="en-US" altLang="ko-KR">
                <a:latin typeface="Consolas" panose="020B0609020204030204" pitchFamily="49" charset="0"/>
              </a:rPr>
              <a:t>latte</a:t>
            </a:r>
          </a:p>
          <a:p>
            <a:r>
              <a:rPr lang="en-US" altLang="ko-KR">
                <a:latin typeface="Consolas" panose="020B0609020204030204" pitchFamily="49" charset="0"/>
              </a:rPr>
              <a:t>frafuchino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60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DE07C7E-81D2-46E9-81A7-2B2913CD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20" y="1214573"/>
            <a:ext cx="6241189" cy="485332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654605" y="2664478"/>
            <a:ext cx="4505296" cy="1071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115661" y="5577609"/>
            <a:ext cx="1007712" cy="422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A9D6B42-358C-4961-82FA-AB1C82671F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49876A-170F-4E8A-A624-D2BC646E8F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문의 다양한 반복문 조건 표현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간격을 두고 세기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4448"/>
            <a:ext cx="8197793" cy="7920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range(1,10,2):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3447438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역순으로 반복문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969060"/>
            <a:ext cx="8197793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range(10,0,-1):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4905164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10 9 8 7 6 5 4 3 2 1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9130F-3C4B-44D1-89B7-B3BF30981A47}"/>
              </a:ext>
            </a:extLst>
          </p:cNvPr>
          <p:cNvSpPr txBox="1"/>
          <p:nvPr/>
        </p:nvSpPr>
        <p:spPr>
          <a:xfrm>
            <a:off x="1008138" y="274653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1 3 5 7 9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86419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while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조건이 만족하는 동안 반복 명령문을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3697294" cy="14025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i&lt;10: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i=i+1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4122222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for</a:t>
            </a:r>
            <a:r>
              <a:rPr lang="ko-KR" altLang="en-US" b="1">
                <a:latin typeface="+mj-ea"/>
                <a:ea typeface="+mj-ea"/>
              </a:rPr>
              <a:t>문은 </a:t>
            </a:r>
            <a:r>
              <a:rPr lang="en-US" altLang="ko-KR" b="1">
                <a:latin typeface="+mj-ea"/>
                <a:ea typeface="+mj-ea"/>
              </a:rPr>
              <a:t>while</a:t>
            </a:r>
            <a:r>
              <a:rPr lang="ko-KR" altLang="en-US" b="1">
                <a:latin typeface="+mj-ea"/>
                <a:ea typeface="+mj-ea"/>
              </a:rPr>
              <a:t>문으로 변환 가능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3" y="4643844"/>
            <a:ext cx="3696886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range(0,5):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557994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9130F-3C4B-44D1-89B7-B3BF30981A47}"/>
              </a:ext>
            </a:extLst>
          </p:cNvPr>
          <p:cNvSpPr txBox="1"/>
          <p:nvPr/>
        </p:nvSpPr>
        <p:spPr>
          <a:xfrm>
            <a:off x="992560" y="3434543"/>
            <a:ext cx="27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0 1 2 3 4 5 6 7 8 9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7C456D3-1EF3-4AE5-B655-B42539B918A7}"/>
              </a:ext>
            </a:extLst>
          </p:cNvPr>
          <p:cNvGrpSpPr/>
          <p:nvPr/>
        </p:nvGrpSpPr>
        <p:grpSpPr>
          <a:xfrm>
            <a:off x="5216554" y="4643844"/>
            <a:ext cx="3696886" cy="137744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636A6A-314C-4B5F-AF60-1385919DAB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BF7ADA5-BFFD-4866-B083-84553D7245B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i&lt;5: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i=i+1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E9B4D77-093E-4FA3-8D71-CDC2D14936CC}"/>
              </a:ext>
            </a:extLst>
          </p:cNvPr>
          <p:cNvSpPr txBox="1"/>
          <p:nvPr/>
        </p:nvSpPr>
        <p:spPr>
          <a:xfrm>
            <a:off x="5343587" y="60881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5A170913-A00E-44D3-8CE1-7785B941B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8" y="1835604"/>
            <a:ext cx="4572508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① </a:t>
            </a:r>
            <a:r>
              <a:rPr lang="en-US" altLang="ko-KR" b="1">
                <a:latin typeface="+mj-ea"/>
                <a:ea typeface="+mj-ea"/>
              </a:rPr>
              <a:t>i </a:t>
            </a:r>
            <a:r>
              <a:rPr lang="ko-KR" altLang="en-US" b="1">
                <a:latin typeface="+mj-ea"/>
                <a:ea typeface="+mj-ea"/>
              </a:rPr>
              <a:t>변수에 </a:t>
            </a:r>
            <a:r>
              <a:rPr lang="en-US" altLang="ko-KR" b="1">
                <a:latin typeface="+mj-ea"/>
                <a:ea typeface="+mj-ea"/>
              </a:rPr>
              <a:t>1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② </a:t>
            </a:r>
            <a:r>
              <a:rPr lang="en-US" altLang="ko-KR" b="1">
                <a:latin typeface="+mj-ea"/>
                <a:ea typeface="+mj-ea"/>
              </a:rPr>
              <a:t>i</a:t>
            </a:r>
            <a:r>
              <a:rPr lang="ko-KR" altLang="en-US" b="1">
                <a:latin typeface="+mj-ea"/>
                <a:ea typeface="+mj-ea"/>
              </a:rPr>
              <a:t>가 </a:t>
            </a:r>
            <a:r>
              <a:rPr lang="en-US" altLang="ko-KR" b="1">
                <a:latin typeface="+mj-ea"/>
                <a:ea typeface="+mj-ea"/>
              </a:rPr>
              <a:t>10 </a:t>
            </a:r>
            <a:r>
              <a:rPr lang="ko-KR" altLang="en-US" b="1">
                <a:latin typeface="+mj-ea"/>
                <a:ea typeface="+mj-ea"/>
              </a:rPr>
              <a:t>미만인지 판단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③ 조건에 만족할 때 </a:t>
            </a:r>
            <a:r>
              <a:rPr lang="en-US" altLang="ko-KR" b="1">
                <a:latin typeface="+mj-ea"/>
                <a:ea typeface="+mj-ea"/>
              </a:rPr>
              <a:t>i </a:t>
            </a:r>
            <a:r>
              <a:rPr lang="ko-KR" altLang="en-US" b="1">
                <a:latin typeface="+mj-ea"/>
                <a:ea typeface="+mj-ea"/>
              </a:rPr>
              <a:t>출력</a:t>
            </a:r>
            <a:r>
              <a:rPr lang="en-US" altLang="ko-KR" b="1">
                <a:latin typeface="+mj-ea"/>
                <a:ea typeface="+mj-ea"/>
              </a:rPr>
              <a:t>, i</a:t>
            </a:r>
            <a:r>
              <a:rPr lang="ko-KR" altLang="en-US" b="1">
                <a:latin typeface="+mj-ea"/>
                <a:ea typeface="+mj-ea"/>
              </a:rPr>
              <a:t>에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을 더함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④ </a:t>
            </a:r>
            <a:r>
              <a:rPr lang="en-US" altLang="ko-KR" b="1">
                <a:latin typeface="+mj-ea"/>
                <a:ea typeface="+mj-ea"/>
              </a:rPr>
              <a:t>i</a:t>
            </a:r>
            <a:r>
              <a:rPr lang="ko-KR" altLang="en-US" b="1">
                <a:latin typeface="+mj-ea"/>
                <a:ea typeface="+mj-ea"/>
              </a:rPr>
              <a:t>가 </a:t>
            </a:r>
            <a:r>
              <a:rPr lang="en-US" altLang="ko-KR" b="1">
                <a:latin typeface="+mj-ea"/>
                <a:ea typeface="+mj-ea"/>
              </a:rPr>
              <a:t>10</a:t>
            </a:r>
            <a:r>
              <a:rPr lang="ko-KR" altLang="en-US" b="1">
                <a:latin typeface="+mj-ea"/>
                <a:ea typeface="+mj-ea"/>
              </a:rPr>
              <a:t>이 되면 반복 종료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44608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반복의 제어 </a:t>
            </a:r>
            <a:r>
              <a:rPr lang="en-US" altLang="ko-KR" sz="2400" b="1">
                <a:latin typeface="+mj-ea"/>
                <a:ea typeface="+mj-ea"/>
              </a:rPr>
              <a:t>– break, continue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break </a:t>
            </a:r>
            <a:r>
              <a:rPr lang="ko-KR" altLang="en-US" b="1">
                <a:latin typeface="+mj-ea"/>
                <a:ea typeface="+mj-ea"/>
              </a:rPr>
              <a:t>특정 조건에서 반복 종료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69057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i==5: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break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print("EOP")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9" y="4122222"/>
            <a:ext cx="79564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continue </a:t>
            </a:r>
            <a:r>
              <a:rPr lang="ko-KR" altLang="en-US" b="1">
                <a:latin typeface="+mj-ea"/>
                <a:ea typeface="+mj-ea"/>
              </a:rPr>
              <a:t>특정 조건에서 남은 반복 명령 </a:t>
            </a:r>
            <a:r>
              <a:rPr lang="en-US" altLang="ko-KR" b="1">
                <a:latin typeface="+mj-ea"/>
                <a:ea typeface="+mj-ea"/>
              </a:rPr>
              <a:t>skip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4643844"/>
            <a:ext cx="8125377" cy="169057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i==5: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continue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print("EOP")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56463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반복의 제어 </a:t>
            </a:r>
            <a:r>
              <a:rPr lang="en-US" altLang="ko-KR" sz="2400" b="1">
                <a:latin typeface="+mj-ea"/>
                <a:ea typeface="+mj-ea"/>
              </a:rPr>
              <a:t>– else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 조건이 만족하지 않을 경우 반복 종료 시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회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5254"/>
            <a:ext cx="8125784" cy="158256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print("EOP")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184549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i+=1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print("EOP")</a:t>
              </a:r>
            </a:p>
          </p:txBody>
        </p:sp>
      </p:grpSp>
      <p:sp>
        <p:nvSpPr>
          <p:cNvPr id="16" name="Rectangle 8">
            <a:extLst>
              <a:ext uri="{FF2B5EF4-FFF2-40B4-BE49-F238E27FC236}">
                <a16:creationId xmlns:a16="http://schemas.microsoft.com/office/drawing/2014/main" id="{AB922F8A-51FE-47D3-BEE0-9518F408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591" y="5769260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※ break</a:t>
            </a:r>
            <a:r>
              <a:rPr lang="ko-KR" altLang="en-US" b="1">
                <a:latin typeface="+mj-ea"/>
                <a:ea typeface="+mj-ea"/>
              </a:rPr>
              <a:t>로 종료된 반복문은 </a:t>
            </a:r>
            <a:r>
              <a:rPr lang="en-US" altLang="ko-KR" b="1">
                <a:latin typeface="+mj-ea"/>
                <a:ea typeface="+mj-ea"/>
              </a:rPr>
              <a:t>else block</a:t>
            </a:r>
            <a:r>
              <a:rPr lang="ko-KR" altLang="en-US" b="1">
                <a:latin typeface="+mj-ea"/>
                <a:ea typeface="+mj-ea"/>
              </a:rPr>
              <a:t>이 수행되지 않음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00393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157691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1A34DC-662B-4CB6-983C-E9B921BEB13E}"/>
              </a:ext>
            </a:extLst>
          </p:cNvPr>
          <p:cNvSpPr/>
          <p:nvPr/>
        </p:nvSpPr>
        <p:spPr>
          <a:xfrm>
            <a:off x="2648744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57922B-0BC0-4637-89D6-736857A93364}"/>
              </a:ext>
            </a:extLst>
          </p:cNvPr>
          <p:cNvSpPr/>
          <p:nvPr/>
        </p:nvSpPr>
        <p:spPr>
          <a:xfrm>
            <a:off x="2900772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6B561B-DBE3-402F-8016-FA180DE0AE5D}"/>
              </a:ext>
            </a:extLst>
          </p:cNvPr>
          <p:cNvSpPr/>
          <p:nvPr/>
        </p:nvSpPr>
        <p:spPr>
          <a:xfrm>
            <a:off x="3152800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0D4895-957F-4E7D-8E26-CE0682654BA2}"/>
              </a:ext>
            </a:extLst>
          </p:cNvPr>
          <p:cNvSpPr/>
          <p:nvPr/>
        </p:nvSpPr>
        <p:spPr>
          <a:xfrm>
            <a:off x="3404828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7725DA-F7DE-4D3C-9C93-9C4BF718DB1A}"/>
              </a:ext>
            </a:extLst>
          </p:cNvPr>
          <p:cNvSpPr/>
          <p:nvPr/>
        </p:nvSpPr>
        <p:spPr>
          <a:xfrm>
            <a:off x="3656856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F23CB0-5D38-43B4-B0E0-C96B07311245}"/>
              </a:ext>
            </a:extLst>
          </p:cNvPr>
          <p:cNvSpPr/>
          <p:nvPr/>
        </p:nvSpPr>
        <p:spPr>
          <a:xfrm>
            <a:off x="2648744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AB1107-3C9A-4A33-A02D-A9E24578BBD2}"/>
              </a:ext>
            </a:extLst>
          </p:cNvPr>
          <p:cNvSpPr/>
          <p:nvPr/>
        </p:nvSpPr>
        <p:spPr>
          <a:xfrm>
            <a:off x="2900772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4EB4B00-B9D2-40CE-B10E-D74400B53B60}"/>
              </a:ext>
            </a:extLst>
          </p:cNvPr>
          <p:cNvSpPr/>
          <p:nvPr/>
        </p:nvSpPr>
        <p:spPr>
          <a:xfrm>
            <a:off x="3152800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1F72D0-029D-4CBF-8FA9-F9CEE7C6C5CA}"/>
              </a:ext>
            </a:extLst>
          </p:cNvPr>
          <p:cNvSpPr/>
          <p:nvPr/>
        </p:nvSpPr>
        <p:spPr>
          <a:xfrm>
            <a:off x="3404828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AF26F1-9DAD-4F48-BCC8-B2FF91D3F545}"/>
              </a:ext>
            </a:extLst>
          </p:cNvPr>
          <p:cNvSpPr/>
          <p:nvPr/>
        </p:nvSpPr>
        <p:spPr>
          <a:xfrm>
            <a:off x="3656856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C74CFA-6E70-4173-8D04-50B0B319042B}"/>
              </a:ext>
            </a:extLst>
          </p:cNvPr>
          <p:cNvSpPr/>
          <p:nvPr/>
        </p:nvSpPr>
        <p:spPr>
          <a:xfrm>
            <a:off x="2648744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C01ADB-19BC-4CE9-B69F-83F9EE81A397}"/>
              </a:ext>
            </a:extLst>
          </p:cNvPr>
          <p:cNvSpPr/>
          <p:nvPr/>
        </p:nvSpPr>
        <p:spPr>
          <a:xfrm>
            <a:off x="2900772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3EBD88D-4994-4E0D-ACA4-E21C56A59556}"/>
              </a:ext>
            </a:extLst>
          </p:cNvPr>
          <p:cNvSpPr/>
          <p:nvPr/>
        </p:nvSpPr>
        <p:spPr>
          <a:xfrm>
            <a:off x="3152800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391A53-463D-4C04-B5F6-32A5474E5440}"/>
              </a:ext>
            </a:extLst>
          </p:cNvPr>
          <p:cNvSpPr/>
          <p:nvPr/>
        </p:nvSpPr>
        <p:spPr>
          <a:xfrm>
            <a:off x="3404828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778192-5FB7-4703-BC66-3ADC8300C051}"/>
              </a:ext>
            </a:extLst>
          </p:cNvPr>
          <p:cNvSpPr/>
          <p:nvPr/>
        </p:nvSpPr>
        <p:spPr>
          <a:xfrm>
            <a:off x="3656856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42DCB8-69E0-42BE-8F15-982190A15C0C}"/>
              </a:ext>
            </a:extLst>
          </p:cNvPr>
          <p:cNvSpPr/>
          <p:nvPr/>
        </p:nvSpPr>
        <p:spPr>
          <a:xfrm>
            <a:off x="2648744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553AFD-2A8C-40EC-AA4E-2AC4D19E038C}"/>
              </a:ext>
            </a:extLst>
          </p:cNvPr>
          <p:cNvSpPr/>
          <p:nvPr/>
        </p:nvSpPr>
        <p:spPr>
          <a:xfrm>
            <a:off x="2900772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9C67C0-7BCD-43F7-B11C-1793D7E914EC}"/>
              </a:ext>
            </a:extLst>
          </p:cNvPr>
          <p:cNvSpPr/>
          <p:nvPr/>
        </p:nvSpPr>
        <p:spPr>
          <a:xfrm>
            <a:off x="3152800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F4F4EFE-201B-4A75-94A1-BDFBAEF521C5}"/>
              </a:ext>
            </a:extLst>
          </p:cNvPr>
          <p:cNvSpPr/>
          <p:nvPr/>
        </p:nvSpPr>
        <p:spPr>
          <a:xfrm>
            <a:off x="3404828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6279D4-19BD-4432-8AC9-1D3C0FB0C3E4}"/>
              </a:ext>
            </a:extLst>
          </p:cNvPr>
          <p:cNvSpPr/>
          <p:nvPr/>
        </p:nvSpPr>
        <p:spPr>
          <a:xfrm>
            <a:off x="3656856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671AAA0-7F1E-4BE8-B18C-BE7B88518B03}"/>
              </a:ext>
            </a:extLst>
          </p:cNvPr>
          <p:cNvSpPr/>
          <p:nvPr/>
        </p:nvSpPr>
        <p:spPr>
          <a:xfrm>
            <a:off x="2648744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5BB0501-EE98-447B-B173-B6A0413E66A0}"/>
              </a:ext>
            </a:extLst>
          </p:cNvPr>
          <p:cNvSpPr/>
          <p:nvPr/>
        </p:nvSpPr>
        <p:spPr>
          <a:xfrm>
            <a:off x="2900772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A6939C5-D464-4F68-8883-E7FCFB9C5597}"/>
              </a:ext>
            </a:extLst>
          </p:cNvPr>
          <p:cNvSpPr/>
          <p:nvPr/>
        </p:nvSpPr>
        <p:spPr>
          <a:xfrm>
            <a:off x="3152800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B3F34F4-0226-4D64-BC1E-F90B8260FF13}"/>
              </a:ext>
            </a:extLst>
          </p:cNvPr>
          <p:cNvSpPr/>
          <p:nvPr/>
        </p:nvSpPr>
        <p:spPr>
          <a:xfrm>
            <a:off x="3404828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21179C-BCDF-4691-956F-E6F70D47EFAA}"/>
              </a:ext>
            </a:extLst>
          </p:cNvPr>
          <p:cNvSpPr/>
          <p:nvPr/>
        </p:nvSpPr>
        <p:spPr>
          <a:xfrm>
            <a:off x="3656856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43C6BD-C05C-4215-BDFC-3F3BF37C544C}"/>
              </a:ext>
            </a:extLst>
          </p:cNvPr>
          <p:cNvSpPr/>
          <p:nvPr/>
        </p:nvSpPr>
        <p:spPr>
          <a:xfrm>
            <a:off x="902186" y="3969060"/>
            <a:ext cx="3587015" cy="14041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94169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24482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43C6BD-C05C-4215-BDFC-3F3BF37C544C}"/>
              </a:ext>
            </a:extLst>
          </p:cNvPr>
          <p:cNvSpPr/>
          <p:nvPr/>
        </p:nvSpPr>
        <p:spPr>
          <a:xfrm>
            <a:off x="923352" y="4295283"/>
            <a:ext cx="3587015" cy="194202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1DCC0B-D982-432E-8FBA-87A7D72B8892}"/>
              </a:ext>
            </a:extLst>
          </p:cNvPr>
          <p:cNvSpPr/>
          <p:nvPr/>
        </p:nvSpPr>
        <p:spPr>
          <a:xfrm>
            <a:off x="3008784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B30B6C-E09F-4837-A1A5-9903F9820FAB}"/>
              </a:ext>
            </a:extLst>
          </p:cNvPr>
          <p:cNvSpPr/>
          <p:nvPr/>
        </p:nvSpPr>
        <p:spPr>
          <a:xfrm>
            <a:off x="3260812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501431-C425-4B2F-8F5A-CCC3D2B859B6}"/>
              </a:ext>
            </a:extLst>
          </p:cNvPr>
          <p:cNvSpPr/>
          <p:nvPr/>
        </p:nvSpPr>
        <p:spPr>
          <a:xfrm>
            <a:off x="3512840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451EE0-DB45-4CF1-9EB9-98CCF868B944}"/>
              </a:ext>
            </a:extLst>
          </p:cNvPr>
          <p:cNvSpPr/>
          <p:nvPr/>
        </p:nvSpPr>
        <p:spPr>
          <a:xfrm>
            <a:off x="3764868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A1BB0C9-445C-4CB6-AA33-E94EFC36FEEA}"/>
              </a:ext>
            </a:extLst>
          </p:cNvPr>
          <p:cNvSpPr/>
          <p:nvPr/>
        </p:nvSpPr>
        <p:spPr>
          <a:xfrm>
            <a:off x="4016896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298D03E-0E79-465D-BB3F-7BB2AF9CC219}"/>
              </a:ext>
            </a:extLst>
          </p:cNvPr>
          <p:cNvSpPr/>
          <p:nvPr/>
        </p:nvSpPr>
        <p:spPr>
          <a:xfrm>
            <a:off x="3008784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7020B10-354F-44C1-AD4A-3AD6003E0D5C}"/>
              </a:ext>
            </a:extLst>
          </p:cNvPr>
          <p:cNvSpPr/>
          <p:nvPr/>
        </p:nvSpPr>
        <p:spPr>
          <a:xfrm>
            <a:off x="3260812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A211640-2740-47A6-BD8F-225E215A440A}"/>
              </a:ext>
            </a:extLst>
          </p:cNvPr>
          <p:cNvSpPr/>
          <p:nvPr/>
        </p:nvSpPr>
        <p:spPr>
          <a:xfrm>
            <a:off x="3512840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1DE385-6F37-46AA-BE88-859F0AD662B6}"/>
              </a:ext>
            </a:extLst>
          </p:cNvPr>
          <p:cNvSpPr/>
          <p:nvPr/>
        </p:nvSpPr>
        <p:spPr>
          <a:xfrm>
            <a:off x="3764868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9230D1E-FC60-4B38-ABE7-3081B8298AAA}"/>
              </a:ext>
            </a:extLst>
          </p:cNvPr>
          <p:cNvSpPr/>
          <p:nvPr/>
        </p:nvSpPr>
        <p:spPr>
          <a:xfrm>
            <a:off x="4016896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D1FE658-E016-4A1B-A772-18E99A289C67}"/>
              </a:ext>
            </a:extLst>
          </p:cNvPr>
          <p:cNvSpPr/>
          <p:nvPr/>
        </p:nvSpPr>
        <p:spPr>
          <a:xfrm>
            <a:off x="3008784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44F406E-C929-4714-9537-1D0BD8DC02F1}"/>
              </a:ext>
            </a:extLst>
          </p:cNvPr>
          <p:cNvSpPr/>
          <p:nvPr/>
        </p:nvSpPr>
        <p:spPr>
          <a:xfrm>
            <a:off x="3260812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FFADBAA-EE9A-4C23-9542-7F6AC0ADA83E}"/>
              </a:ext>
            </a:extLst>
          </p:cNvPr>
          <p:cNvSpPr/>
          <p:nvPr/>
        </p:nvSpPr>
        <p:spPr>
          <a:xfrm>
            <a:off x="3512840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25C05DE-A5C4-4E62-95AB-F80884AA1BC6}"/>
              </a:ext>
            </a:extLst>
          </p:cNvPr>
          <p:cNvSpPr/>
          <p:nvPr/>
        </p:nvSpPr>
        <p:spPr>
          <a:xfrm>
            <a:off x="3764868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5127633-3DEC-4B2A-9910-07659A9CA8D5}"/>
              </a:ext>
            </a:extLst>
          </p:cNvPr>
          <p:cNvSpPr/>
          <p:nvPr/>
        </p:nvSpPr>
        <p:spPr>
          <a:xfrm>
            <a:off x="4016896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2A01DA-CA6B-4F6A-B2C9-B4F405DEFF5F}"/>
              </a:ext>
            </a:extLst>
          </p:cNvPr>
          <p:cNvSpPr/>
          <p:nvPr/>
        </p:nvSpPr>
        <p:spPr>
          <a:xfrm>
            <a:off x="3008784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99B9B11-93DD-4218-A54C-92B9A95E3D8B}"/>
              </a:ext>
            </a:extLst>
          </p:cNvPr>
          <p:cNvSpPr/>
          <p:nvPr/>
        </p:nvSpPr>
        <p:spPr>
          <a:xfrm>
            <a:off x="3260812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DEEF3F8-78FA-40CC-9C87-DEA9C385975E}"/>
              </a:ext>
            </a:extLst>
          </p:cNvPr>
          <p:cNvSpPr/>
          <p:nvPr/>
        </p:nvSpPr>
        <p:spPr>
          <a:xfrm>
            <a:off x="3512840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BCBB2B2-29B1-4CF7-B332-725C5D8A41EB}"/>
              </a:ext>
            </a:extLst>
          </p:cNvPr>
          <p:cNvSpPr/>
          <p:nvPr/>
        </p:nvSpPr>
        <p:spPr>
          <a:xfrm>
            <a:off x="3764868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6DE0847-24BC-4FE2-8F27-AC8BF996908F}"/>
              </a:ext>
            </a:extLst>
          </p:cNvPr>
          <p:cNvSpPr/>
          <p:nvPr/>
        </p:nvSpPr>
        <p:spPr>
          <a:xfrm>
            <a:off x="4016896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CDF9DA-1BD8-48AF-8F78-8E04C9022CB9}"/>
              </a:ext>
            </a:extLst>
          </p:cNvPr>
          <p:cNvSpPr/>
          <p:nvPr/>
        </p:nvSpPr>
        <p:spPr>
          <a:xfrm>
            <a:off x="3008784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8B84BDB-58A9-42F6-82B7-E279ECB97454}"/>
              </a:ext>
            </a:extLst>
          </p:cNvPr>
          <p:cNvSpPr/>
          <p:nvPr/>
        </p:nvSpPr>
        <p:spPr>
          <a:xfrm>
            <a:off x="3260812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E53A47-5BF7-4B73-BFA5-1ECEDAAED863}"/>
              </a:ext>
            </a:extLst>
          </p:cNvPr>
          <p:cNvSpPr/>
          <p:nvPr/>
        </p:nvSpPr>
        <p:spPr>
          <a:xfrm>
            <a:off x="3512840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07D527-58EF-466E-81C8-BCF680DAEB42}"/>
              </a:ext>
            </a:extLst>
          </p:cNvPr>
          <p:cNvSpPr/>
          <p:nvPr/>
        </p:nvSpPr>
        <p:spPr>
          <a:xfrm>
            <a:off x="3764868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445BEE-911B-4674-AAA5-1265ABA3C6FA}"/>
              </a:ext>
            </a:extLst>
          </p:cNvPr>
          <p:cNvSpPr/>
          <p:nvPr/>
        </p:nvSpPr>
        <p:spPr>
          <a:xfrm>
            <a:off x="4016896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387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24482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5E87AAA-FF3E-45A9-BA9D-8A2AE73801BF}"/>
              </a:ext>
            </a:extLst>
          </p:cNvPr>
          <p:cNvSpPr/>
          <p:nvPr/>
        </p:nvSpPr>
        <p:spPr>
          <a:xfrm>
            <a:off x="3234993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9F3B6A1-A9FF-4B4A-B69B-43DE0D974518}"/>
              </a:ext>
            </a:extLst>
          </p:cNvPr>
          <p:cNvSpPr/>
          <p:nvPr/>
        </p:nvSpPr>
        <p:spPr>
          <a:xfrm>
            <a:off x="3549411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E1B15D3-C549-45E3-9301-6FC61BA44EAE}"/>
              </a:ext>
            </a:extLst>
          </p:cNvPr>
          <p:cNvSpPr/>
          <p:nvPr/>
        </p:nvSpPr>
        <p:spPr>
          <a:xfrm>
            <a:off x="3863829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5B1A167-EBED-4D3D-B3BF-FDBEC8FD5F41}"/>
              </a:ext>
            </a:extLst>
          </p:cNvPr>
          <p:cNvSpPr/>
          <p:nvPr/>
        </p:nvSpPr>
        <p:spPr>
          <a:xfrm>
            <a:off x="4178247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C8680D-D356-42FC-AB60-6CAAC8500A7C}"/>
              </a:ext>
            </a:extLst>
          </p:cNvPr>
          <p:cNvSpPr/>
          <p:nvPr/>
        </p:nvSpPr>
        <p:spPr>
          <a:xfrm>
            <a:off x="4487983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0989C1-C0DB-48A3-A3F7-7327EDF5DD73}"/>
              </a:ext>
            </a:extLst>
          </p:cNvPr>
          <p:cNvSpPr/>
          <p:nvPr/>
        </p:nvSpPr>
        <p:spPr>
          <a:xfrm>
            <a:off x="4802401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387B64F-8AC4-407F-A4C8-3B9F86646073}"/>
              </a:ext>
            </a:extLst>
          </p:cNvPr>
          <p:cNvSpPr/>
          <p:nvPr/>
        </p:nvSpPr>
        <p:spPr>
          <a:xfrm>
            <a:off x="5116819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01D0DFB-AA5E-4D10-AA0B-9DD32703E527}"/>
              </a:ext>
            </a:extLst>
          </p:cNvPr>
          <p:cNvSpPr/>
          <p:nvPr/>
        </p:nvSpPr>
        <p:spPr>
          <a:xfrm>
            <a:off x="5431237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7F753B-4FAF-4997-8597-1555B40ECCB4}"/>
              </a:ext>
            </a:extLst>
          </p:cNvPr>
          <p:cNvSpPr/>
          <p:nvPr/>
        </p:nvSpPr>
        <p:spPr>
          <a:xfrm>
            <a:off x="3234993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D5E62F8-40C0-49C0-875C-18333BE96A38}"/>
              </a:ext>
            </a:extLst>
          </p:cNvPr>
          <p:cNvSpPr/>
          <p:nvPr/>
        </p:nvSpPr>
        <p:spPr>
          <a:xfrm>
            <a:off x="3549411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5961F27-AA8E-4504-A156-327337805300}"/>
              </a:ext>
            </a:extLst>
          </p:cNvPr>
          <p:cNvSpPr/>
          <p:nvPr/>
        </p:nvSpPr>
        <p:spPr>
          <a:xfrm>
            <a:off x="3863829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A5F0131-8B2B-428E-8E48-44A73CE7A7C8}"/>
              </a:ext>
            </a:extLst>
          </p:cNvPr>
          <p:cNvSpPr/>
          <p:nvPr/>
        </p:nvSpPr>
        <p:spPr>
          <a:xfrm>
            <a:off x="4178247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47F05E3-958D-4079-8E6E-CFCEEC9F7B03}"/>
              </a:ext>
            </a:extLst>
          </p:cNvPr>
          <p:cNvSpPr/>
          <p:nvPr/>
        </p:nvSpPr>
        <p:spPr>
          <a:xfrm>
            <a:off x="4487983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7550DA2-C50F-45F9-91BE-DECF9C1D509D}"/>
              </a:ext>
            </a:extLst>
          </p:cNvPr>
          <p:cNvSpPr/>
          <p:nvPr/>
        </p:nvSpPr>
        <p:spPr>
          <a:xfrm>
            <a:off x="4802401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8D92CCD-BF46-4993-96DE-CA9487057D2F}"/>
              </a:ext>
            </a:extLst>
          </p:cNvPr>
          <p:cNvSpPr/>
          <p:nvPr/>
        </p:nvSpPr>
        <p:spPr>
          <a:xfrm>
            <a:off x="5116819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79EF06-AA65-4E82-BFD3-C965039F2496}"/>
              </a:ext>
            </a:extLst>
          </p:cNvPr>
          <p:cNvSpPr/>
          <p:nvPr/>
        </p:nvSpPr>
        <p:spPr>
          <a:xfrm>
            <a:off x="5431237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436959E-821E-4987-9C37-2E7F41D8A7B6}"/>
              </a:ext>
            </a:extLst>
          </p:cNvPr>
          <p:cNvSpPr/>
          <p:nvPr/>
        </p:nvSpPr>
        <p:spPr>
          <a:xfrm>
            <a:off x="3234993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C38687-F0FB-4A6B-9020-3283EF9E5590}"/>
              </a:ext>
            </a:extLst>
          </p:cNvPr>
          <p:cNvSpPr/>
          <p:nvPr/>
        </p:nvSpPr>
        <p:spPr>
          <a:xfrm>
            <a:off x="3549411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16999E4-8E3D-4CE4-BE81-1F0EA1F59BFB}"/>
              </a:ext>
            </a:extLst>
          </p:cNvPr>
          <p:cNvSpPr/>
          <p:nvPr/>
        </p:nvSpPr>
        <p:spPr>
          <a:xfrm>
            <a:off x="3863829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678C085-75D6-4B73-8512-C56D6F7CD686}"/>
              </a:ext>
            </a:extLst>
          </p:cNvPr>
          <p:cNvSpPr/>
          <p:nvPr/>
        </p:nvSpPr>
        <p:spPr>
          <a:xfrm>
            <a:off x="4178247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A57154B-2303-4204-A0F4-B0C1C7E617AF}"/>
              </a:ext>
            </a:extLst>
          </p:cNvPr>
          <p:cNvSpPr/>
          <p:nvPr/>
        </p:nvSpPr>
        <p:spPr>
          <a:xfrm>
            <a:off x="4487983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26D114-BA4C-4253-ACEA-F97CED6DA904}"/>
              </a:ext>
            </a:extLst>
          </p:cNvPr>
          <p:cNvSpPr/>
          <p:nvPr/>
        </p:nvSpPr>
        <p:spPr>
          <a:xfrm>
            <a:off x="4802401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73EA390-A16A-462E-BC5D-E36AE15C2417}"/>
              </a:ext>
            </a:extLst>
          </p:cNvPr>
          <p:cNvSpPr/>
          <p:nvPr/>
        </p:nvSpPr>
        <p:spPr>
          <a:xfrm>
            <a:off x="5116819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76D6875-380B-43B2-9CA1-18C36CDF448F}"/>
              </a:ext>
            </a:extLst>
          </p:cNvPr>
          <p:cNvSpPr/>
          <p:nvPr/>
        </p:nvSpPr>
        <p:spPr>
          <a:xfrm>
            <a:off x="5431237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86C114-95C9-40F6-AF96-75A17A3967F7}"/>
              </a:ext>
            </a:extLst>
          </p:cNvPr>
          <p:cNvSpPr/>
          <p:nvPr/>
        </p:nvSpPr>
        <p:spPr>
          <a:xfrm>
            <a:off x="3234993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E12CDF9-0792-4560-AD61-485BE6E88FB7}"/>
              </a:ext>
            </a:extLst>
          </p:cNvPr>
          <p:cNvSpPr/>
          <p:nvPr/>
        </p:nvSpPr>
        <p:spPr>
          <a:xfrm>
            <a:off x="3549411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1107E0-038C-48D4-819F-772D7CEBEFBE}"/>
              </a:ext>
            </a:extLst>
          </p:cNvPr>
          <p:cNvSpPr/>
          <p:nvPr/>
        </p:nvSpPr>
        <p:spPr>
          <a:xfrm>
            <a:off x="3863829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EC758F5-AAE4-4E48-8F82-D88A295DEE67}"/>
              </a:ext>
            </a:extLst>
          </p:cNvPr>
          <p:cNvSpPr/>
          <p:nvPr/>
        </p:nvSpPr>
        <p:spPr>
          <a:xfrm>
            <a:off x="4178247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7EDC308-1309-4B33-9507-EE59AD4849F0}"/>
              </a:ext>
            </a:extLst>
          </p:cNvPr>
          <p:cNvSpPr/>
          <p:nvPr/>
        </p:nvSpPr>
        <p:spPr>
          <a:xfrm>
            <a:off x="4487983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312F752-F812-4C13-9CA6-ACE2A4485E11}"/>
              </a:ext>
            </a:extLst>
          </p:cNvPr>
          <p:cNvSpPr/>
          <p:nvPr/>
        </p:nvSpPr>
        <p:spPr>
          <a:xfrm>
            <a:off x="4802401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A358953-15BC-4CEB-92A9-0594535E431F}"/>
              </a:ext>
            </a:extLst>
          </p:cNvPr>
          <p:cNvSpPr/>
          <p:nvPr/>
        </p:nvSpPr>
        <p:spPr>
          <a:xfrm>
            <a:off x="5116819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B078AEE-ABF5-4739-BDFD-73737F52CCBC}"/>
              </a:ext>
            </a:extLst>
          </p:cNvPr>
          <p:cNvSpPr/>
          <p:nvPr/>
        </p:nvSpPr>
        <p:spPr>
          <a:xfrm>
            <a:off x="5431237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92F83B2-EB01-4BEA-8013-93CD02235837}"/>
              </a:ext>
            </a:extLst>
          </p:cNvPr>
          <p:cNvSpPr/>
          <p:nvPr/>
        </p:nvSpPr>
        <p:spPr>
          <a:xfrm>
            <a:off x="2920575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0E1B043-DFFB-47D7-A853-5B311B4DB43A}"/>
              </a:ext>
            </a:extLst>
          </p:cNvPr>
          <p:cNvSpPr/>
          <p:nvPr/>
        </p:nvSpPr>
        <p:spPr>
          <a:xfrm>
            <a:off x="3234993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BF41689-8D22-419C-A15D-0003F8C0BB94}"/>
              </a:ext>
            </a:extLst>
          </p:cNvPr>
          <p:cNvSpPr/>
          <p:nvPr/>
        </p:nvSpPr>
        <p:spPr>
          <a:xfrm>
            <a:off x="3549411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E0F6CAC-A03B-4EC6-BE5A-CD1D3AD55AF5}"/>
              </a:ext>
            </a:extLst>
          </p:cNvPr>
          <p:cNvSpPr/>
          <p:nvPr/>
        </p:nvSpPr>
        <p:spPr>
          <a:xfrm>
            <a:off x="3863829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5DC00F-0E18-4E0B-8DA6-B23240B9E72C}"/>
              </a:ext>
            </a:extLst>
          </p:cNvPr>
          <p:cNvSpPr/>
          <p:nvPr/>
        </p:nvSpPr>
        <p:spPr>
          <a:xfrm>
            <a:off x="4178247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0562AB9-7EE4-49D3-B671-91E2CAD687CB}"/>
              </a:ext>
            </a:extLst>
          </p:cNvPr>
          <p:cNvSpPr/>
          <p:nvPr/>
        </p:nvSpPr>
        <p:spPr>
          <a:xfrm>
            <a:off x="4487983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F4A7B4D-ABDA-42FC-987E-3B8B362A890E}"/>
              </a:ext>
            </a:extLst>
          </p:cNvPr>
          <p:cNvSpPr/>
          <p:nvPr/>
        </p:nvSpPr>
        <p:spPr>
          <a:xfrm>
            <a:off x="4802401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65D8F97-0350-4689-8A30-1A1C5856CF88}"/>
              </a:ext>
            </a:extLst>
          </p:cNvPr>
          <p:cNvSpPr/>
          <p:nvPr/>
        </p:nvSpPr>
        <p:spPr>
          <a:xfrm>
            <a:off x="5116819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42BAF1B2-F630-45DD-B518-E11C4BC2339B}"/>
              </a:ext>
            </a:extLst>
          </p:cNvPr>
          <p:cNvSpPr/>
          <p:nvPr/>
        </p:nvSpPr>
        <p:spPr>
          <a:xfrm>
            <a:off x="5431237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44A5D55-6312-46B2-B1C5-397D16DB4F03}"/>
              </a:ext>
            </a:extLst>
          </p:cNvPr>
          <p:cNvSpPr/>
          <p:nvPr/>
        </p:nvSpPr>
        <p:spPr>
          <a:xfrm>
            <a:off x="861929" y="4293096"/>
            <a:ext cx="3587015" cy="194202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5845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800708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4.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248979"/>
            <a:ext cx="8125377" cy="344472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sign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inc = 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range(n-inc-1):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range(inc*2+1):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i == n//2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sign = -sign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inc += sign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5E87AAA-FF3E-45A9-BA9D-8A2AE73801BF}"/>
              </a:ext>
            </a:extLst>
          </p:cNvPr>
          <p:cNvSpPr/>
          <p:nvPr/>
        </p:nvSpPr>
        <p:spPr>
          <a:xfrm>
            <a:off x="3234993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9F3B6A1-A9FF-4B4A-B69B-43DE0D974518}"/>
              </a:ext>
            </a:extLst>
          </p:cNvPr>
          <p:cNvSpPr/>
          <p:nvPr/>
        </p:nvSpPr>
        <p:spPr>
          <a:xfrm>
            <a:off x="3549411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E1B15D3-C549-45E3-9301-6FC61BA44EAE}"/>
              </a:ext>
            </a:extLst>
          </p:cNvPr>
          <p:cNvSpPr/>
          <p:nvPr/>
        </p:nvSpPr>
        <p:spPr>
          <a:xfrm>
            <a:off x="3863829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5B1A167-EBED-4D3D-B3BF-FDBEC8FD5F41}"/>
              </a:ext>
            </a:extLst>
          </p:cNvPr>
          <p:cNvSpPr/>
          <p:nvPr/>
        </p:nvSpPr>
        <p:spPr>
          <a:xfrm>
            <a:off x="4178247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C8680D-D356-42FC-AB60-6CAAC8500A7C}"/>
              </a:ext>
            </a:extLst>
          </p:cNvPr>
          <p:cNvSpPr/>
          <p:nvPr/>
        </p:nvSpPr>
        <p:spPr>
          <a:xfrm>
            <a:off x="4487983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0989C1-C0DB-48A3-A3F7-7327EDF5DD73}"/>
              </a:ext>
            </a:extLst>
          </p:cNvPr>
          <p:cNvSpPr/>
          <p:nvPr/>
        </p:nvSpPr>
        <p:spPr>
          <a:xfrm>
            <a:off x="4802401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387B64F-8AC4-407F-A4C8-3B9F86646073}"/>
              </a:ext>
            </a:extLst>
          </p:cNvPr>
          <p:cNvSpPr/>
          <p:nvPr/>
        </p:nvSpPr>
        <p:spPr>
          <a:xfrm>
            <a:off x="5116819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01D0DFB-AA5E-4D10-AA0B-9DD32703E527}"/>
              </a:ext>
            </a:extLst>
          </p:cNvPr>
          <p:cNvSpPr/>
          <p:nvPr/>
        </p:nvSpPr>
        <p:spPr>
          <a:xfrm>
            <a:off x="5431237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7F753B-4FAF-4997-8597-1555B40ECCB4}"/>
              </a:ext>
            </a:extLst>
          </p:cNvPr>
          <p:cNvSpPr/>
          <p:nvPr/>
        </p:nvSpPr>
        <p:spPr>
          <a:xfrm>
            <a:off x="3234993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D5E62F8-40C0-49C0-875C-18333BE96A38}"/>
              </a:ext>
            </a:extLst>
          </p:cNvPr>
          <p:cNvSpPr/>
          <p:nvPr/>
        </p:nvSpPr>
        <p:spPr>
          <a:xfrm>
            <a:off x="3549411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5961F27-AA8E-4504-A156-327337805300}"/>
              </a:ext>
            </a:extLst>
          </p:cNvPr>
          <p:cNvSpPr/>
          <p:nvPr/>
        </p:nvSpPr>
        <p:spPr>
          <a:xfrm>
            <a:off x="3863829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A5F0131-8B2B-428E-8E48-44A73CE7A7C8}"/>
              </a:ext>
            </a:extLst>
          </p:cNvPr>
          <p:cNvSpPr/>
          <p:nvPr/>
        </p:nvSpPr>
        <p:spPr>
          <a:xfrm>
            <a:off x="4178247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47F05E3-958D-4079-8E6E-CFCEEC9F7B03}"/>
              </a:ext>
            </a:extLst>
          </p:cNvPr>
          <p:cNvSpPr/>
          <p:nvPr/>
        </p:nvSpPr>
        <p:spPr>
          <a:xfrm>
            <a:off x="4487983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7550DA2-C50F-45F9-91BE-DECF9C1D509D}"/>
              </a:ext>
            </a:extLst>
          </p:cNvPr>
          <p:cNvSpPr/>
          <p:nvPr/>
        </p:nvSpPr>
        <p:spPr>
          <a:xfrm>
            <a:off x="4802401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8D92CCD-BF46-4993-96DE-CA9487057D2F}"/>
              </a:ext>
            </a:extLst>
          </p:cNvPr>
          <p:cNvSpPr/>
          <p:nvPr/>
        </p:nvSpPr>
        <p:spPr>
          <a:xfrm>
            <a:off x="5116819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79EF06-AA65-4E82-BFD3-C965039F2496}"/>
              </a:ext>
            </a:extLst>
          </p:cNvPr>
          <p:cNvSpPr/>
          <p:nvPr/>
        </p:nvSpPr>
        <p:spPr>
          <a:xfrm>
            <a:off x="5431237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436959E-821E-4987-9C37-2E7F41D8A7B6}"/>
              </a:ext>
            </a:extLst>
          </p:cNvPr>
          <p:cNvSpPr/>
          <p:nvPr/>
        </p:nvSpPr>
        <p:spPr>
          <a:xfrm>
            <a:off x="3234993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C38687-F0FB-4A6B-9020-3283EF9E5590}"/>
              </a:ext>
            </a:extLst>
          </p:cNvPr>
          <p:cNvSpPr/>
          <p:nvPr/>
        </p:nvSpPr>
        <p:spPr>
          <a:xfrm>
            <a:off x="3549411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16999E4-8E3D-4CE4-BE81-1F0EA1F59BFB}"/>
              </a:ext>
            </a:extLst>
          </p:cNvPr>
          <p:cNvSpPr/>
          <p:nvPr/>
        </p:nvSpPr>
        <p:spPr>
          <a:xfrm>
            <a:off x="3863829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678C085-75D6-4B73-8512-C56D6F7CD686}"/>
              </a:ext>
            </a:extLst>
          </p:cNvPr>
          <p:cNvSpPr/>
          <p:nvPr/>
        </p:nvSpPr>
        <p:spPr>
          <a:xfrm>
            <a:off x="4178247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A57154B-2303-4204-A0F4-B0C1C7E617AF}"/>
              </a:ext>
            </a:extLst>
          </p:cNvPr>
          <p:cNvSpPr/>
          <p:nvPr/>
        </p:nvSpPr>
        <p:spPr>
          <a:xfrm>
            <a:off x="4487983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26D114-BA4C-4253-ACEA-F97CED6DA904}"/>
              </a:ext>
            </a:extLst>
          </p:cNvPr>
          <p:cNvSpPr/>
          <p:nvPr/>
        </p:nvSpPr>
        <p:spPr>
          <a:xfrm>
            <a:off x="4802401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73EA390-A16A-462E-BC5D-E36AE15C2417}"/>
              </a:ext>
            </a:extLst>
          </p:cNvPr>
          <p:cNvSpPr/>
          <p:nvPr/>
        </p:nvSpPr>
        <p:spPr>
          <a:xfrm>
            <a:off x="5116819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76D6875-380B-43B2-9CA1-18C36CDF448F}"/>
              </a:ext>
            </a:extLst>
          </p:cNvPr>
          <p:cNvSpPr/>
          <p:nvPr/>
        </p:nvSpPr>
        <p:spPr>
          <a:xfrm>
            <a:off x="5431237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1107E0-038C-48D4-819F-772D7CEBEFBE}"/>
              </a:ext>
            </a:extLst>
          </p:cNvPr>
          <p:cNvSpPr/>
          <p:nvPr/>
        </p:nvSpPr>
        <p:spPr>
          <a:xfrm>
            <a:off x="3863829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EC758F5-AAE4-4E48-8F82-D88A295DEE67}"/>
              </a:ext>
            </a:extLst>
          </p:cNvPr>
          <p:cNvSpPr/>
          <p:nvPr/>
        </p:nvSpPr>
        <p:spPr>
          <a:xfrm>
            <a:off x="4178247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7EDC308-1309-4B33-9507-EE59AD4849F0}"/>
              </a:ext>
            </a:extLst>
          </p:cNvPr>
          <p:cNvSpPr/>
          <p:nvPr/>
        </p:nvSpPr>
        <p:spPr>
          <a:xfrm>
            <a:off x="4487983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B078AEE-ABF5-4739-BDFD-73737F52CCBC}"/>
              </a:ext>
            </a:extLst>
          </p:cNvPr>
          <p:cNvSpPr/>
          <p:nvPr/>
        </p:nvSpPr>
        <p:spPr>
          <a:xfrm>
            <a:off x="5431237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5DC00F-0E18-4E0B-8DA6-B23240B9E72C}"/>
              </a:ext>
            </a:extLst>
          </p:cNvPr>
          <p:cNvSpPr/>
          <p:nvPr/>
        </p:nvSpPr>
        <p:spPr>
          <a:xfrm>
            <a:off x="4178247" y="281693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99DE2B-73B4-4847-AEC0-CA8FAB2BF5B1}"/>
              </a:ext>
            </a:extLst>
          </p:cNvPr>
          <p:cNvSpPr/>
          <p:nvPr/>
        </p:nvSpPr>
        <p:spPr>
          <a:xfrm>
            <a:off x="935796" y="3333160"/>
            <a:ext cx="3708412" cy="32763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1376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800708"/>
            <a:ext cx="864096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5. </a:t>
            </a:r>
            <a:r>
              <a:rPr lang="ko-KR" altLang="en-US" b="1">
                <a:latin typeface="+mj-ea"/>
                <a:ea typeface="+mj-ea"/>
              </a:rPr>
              <a:t>표준 입력으로 년 월 일을 입력하면 요일을 출력하는 프로그램을 구현하시오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2021 4 30      1</a:t>
            </a:r>
            <a:r>
              <a:rPr lang="ko-KR" altLang="en-US" b="1">
                <a:latin typeface="+mj-ea"/>
                <a:ea typeface="+mj-ea"/>
              </a:rPr>
              <a:t>년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월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일은 월요일 이다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출력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금요일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2150359"/>
            <a:ext cx="8125377" cy="454334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year, month, day = map(int, input("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: ").split())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m_days = [[31,28,31,30,31,30,31,31,30,31,30,31],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[31,29,31,30,31,30,31,31,30,31,30,31]]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week = ['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일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월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화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목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금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토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total = 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range(1,year):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total += 365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if( ((i%4==0) and (i%100!=0)) or (i%400==0)):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range(month-1):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if( ((i%4==0) and (i%100!=0)) or (i%400==0)):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m_days[1][i]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m_days[0][i]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total += day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print(week[total%7]+"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요일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2569EA-F864-4AA0-84D2-50456B509DA4}"/>
              </a:ext>
            </a:extLst>
          </p:cNvPr>
          <p:cNvSpPr/>
          <p:nvPr/>
        </p:nvSpPr>
        <p:spPr>
          <a:xfrm>
            <a:off x="920552" y="2240868"/>
            <a:ext cx="5940660" cy="43564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3285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6573180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7077236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7581292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8085348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8589404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6573180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7077236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7581292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8085348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8589404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6573180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7077236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7581292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8085348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8589404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6573180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7077236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7581292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8085348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8589404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6573180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7077236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7581292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8085348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8589404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236476" y="980728"/>
            <a:ext cx="499688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a[i][j] = count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count +=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6079408" y="180882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6079408" y="231287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6079408" y="281693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6079408" y="332098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6079408" y="382504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6580737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7084793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7588849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8092905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8596961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894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236625" y="1538986"/>
            <a:ext cx="2484356" cy="4861060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68" y="796642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6441795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6945851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7449907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7953963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8458019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6441795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6945851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7449907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7953963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8458019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6441795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6945851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7449907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7953963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8458019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6441795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6945851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7449907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7953963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8458019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6441795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6945851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7449907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7953963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8458019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236476" y="980728"/>
            <a:ext cx="499688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a[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n-j-1</a:t>
            </a:r>
            <a:r>
              <a:rPr lang="en-US" altLang="ko-KR" b="1">
                <a:latin typeface="Consolas" panose="020B0609020204030204" pitchFamily="49" charset="0"/>
              </a:rPr>
              <a:t>][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n-i-1</a:t>
            </a:r>
            <a:r>
              <a:rPr lang="en-US" altLang="ko-KR" b="1">
                <a:latin typeface="Consolas" panose="020B0609020204030204" pitchFamily="49" charset="0"/>
              </a:rPr>
              <a:t>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count +=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5948023" y="11607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5948023" y="16648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5948023" y="21688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5948023" y="26729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5948023" y="31769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6449352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6953408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7457464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7961520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8465576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6F68C-5500-4AB5-A4FD-443AE243296D}"/>
              </a:ext>
            </a:extLst>
          </p:cNvPr>
          <p:cNvSpPr txBox="1"/>
          <p:nvPr/>
        </p:nvSpPr>
        <p:spPr>
          <a:xfrm>
            <a:off x="5963220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E6C215-98B6-45F1-A2F0-A4F2A7A0ED7F}"/>
              </a:ext>
            </a:extLst>
          </p:cNvPr>
          <p:cNvSpPr txBox="1"/>
          <p:nvPr/>
        </p:nvSpPr>
        <p:spPr>
          <a:xfrm>
            <a:off x="6753200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873A9E-B66F-4239-95D0-4E4857FE8C3C}"/>
              </a:ext>
            </a:extLst>
          </p:cNvPr>
          <p:cNvSpPr txBox="1"/>
          <p:nvPr/>
        </p:nvSpPr>
        <p:spPr>
          <a:xfrm>
            <a:off x="7617296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D78EAA-C05E-413F-A826-38CD00FF7A9C}"/>
              </a:ext>
            </a:extLst>
          </p:cNvPr>
          <p:cNvSpPr txBox="1"/>
          <p:nvPr/>
        </p:nvSpPr>
        <p:spPr>
          <a:xfrm>
            <a:off x="8518282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351F7-30E9-482F-ADDB-D4E92464CE95}"/>
              </a:ext>
            </a:extLst>
          </p:cNvPr>
          <p:cNvSpPr txBox="1"/>
          <p:nvPr/>
        </p:nvSpPr>
        <p:spPr>
          <a:xfrm>
            <a:off x="9309484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18482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938354-27A4-4742-9431-A612FCC15545}"/>
              </a:ext>
            </a:extLst>
          </p:cNvPr>
          <p:cNvGrpSpPr/>
          <p:nvPr/>
        </p:nvGrpSpPr>
        <p:grpSpPr>
          <a:xfrm>
            <a:off x="6441795" y="1160748"/>
            <a:ext cx="2520280" cy="2520280"/>
            <a:chOff x="6441795" y="1160748"/>
            <a:chExt cx="2520280" cy="252028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C8A84BF-0139-40DF-83FB-836AEA914391}"/>
                </a:ext>
              </a:extLst>
            </p:cNvPr>
            <p:cNvSpPr/>
            <p:nvPr/>
          </p:nvSpPr>
          <p:spPr>
            <a:xfrm>
              <a:off x="6441795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16B1398-02A3-4C82-9051-3D0E72CA7F54}"/>
                </a:ext>
              </a:extLst>
            </p:cNvPr>
            <p:cNvSpPr/>
            <p:nvPr/>
          </p:nvSpPr>
          <p:spPr>
            <a:xfrm>
              <a:off x="6945851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DDAF0AD-2155-47A7-9EFB-26CDD8362861}"/>
                </a:ext>
              </a:extLst>
            </p:cNvPr>
            <p:cNvSpPr/>
            <p:nvPr/>
          </p:nvSpPr>
          <p:spPr>
            <a:xfrm>
              <a:off x="7449907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BC529AD-AB8A-40B0-93D7-AC7A00A9EA90}"/>
                </a:ext>
              </a:extLst>
            </p:cNvPr>
            <p:cNvSpPr/>
            <p:nvPr/>
          </p:nvSpPr>
          <p:spPr>
            <a:xfrm>
              <a:off x="7953963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9523729-0947-4CA8-BD40-2E8393BF12BF}"/>
                </a:ext>
              </a:extLst>
            </p:cNvPr>
            <p:cNvSpPr/>
            <p:nvPr/>
          </p:nvSpPr>
          <p:spPr>
            <a:xfrm>
              <a:off x="8458019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2253717-C414-49FE-A382-538E6E8159EB}"/>
                </a:ext>
              </a:extLst>
            </p:cNvPr>
            <p:cNvSpPr/>
            <p:nvPr/>
          </p:nvSpPr>
          <p:spPr>
            <a:xfrm>
              <a:off x="6441795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53096EB-61F5-447A-A7A9-8B3FF6888643}"/>
                </a:ext>
              </a:extLst>
            </p:cNvPr>
            <p:cNvSpPr/>
            <p:nvPr/>
          </p:nvSpPr>
          <p:spPr>
            <a:xfrm>
              <a:off x="6945851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84E0BCA-DCA2-454C-B9A2-9970995F1CDF}"/>
                </a:ext>
              </a:extLst>
            </p:cNvPr>
            <p:cNvSpPr/>
            <p:nvPr/>
          </p:nvSpPr>
          <p:spPr>
            <a:xfrm>
              <a:off x="7449907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9E42D14-43D7-4A44-9CF2-CFE5FDC2C8CA}"/>
                </a:ext>
              </a:extLst>
            </p:cNvPr>
            <p:cNvSpPr/>
            <p:nvPr/>
          </p:nvSpPr>
          <p:spPr>
            <a:xfrm>
              <a:off x="7953963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F188C73-D32D-4B9E-BD42-C7A38D7C2440}"/>
                </a:ext>
              </a:extLst>
            </p:cNvPr>
            <p:cNvSpPr/>
            <p:nvPr/>
          </p:nvSpPr>
          <p:spPr>
            <a:xfrm>
              <a:off x="8458019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331B688-72F7-4DAF-B90D-7C24855BC978}"/>
                </a:ext>
              </a:extLst>
            </p:cNvPr>
            <p:cNvSpPr/>
            <p:nvPr/>
          </p:nvSpPr>
          <p:spPr>
            <a:xfrm>
              <a:off x="6441795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2F0F9CA-9669-46F4-8225-4BAD90266762}"/>
                </a:ext>
              </a:extLst>
            </p:cNvPr>
            <p:cNvSpPr/>
            <p:nvPr/>
          </p:nvSpPr>
          <p:spPr>
            <a:xfrm>
              <a:off x="6945851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7C47A88-6208-45AD-9BF9-6A9F63CD63CE}"/>
                </a:ext>
              </a:extLst>
            </p:cNvPr>
            <p:cNvSpPr/>
            <p:nvPr/>
          </p:nvSpPr>
          <p:spPr>
            <a:xfrm>
              <a:off x="7449907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BC4CEE4-97F1-405E-81D6-6D453B08AB66}"/>
                </a:ext>
              </a:extLst>
            </p:cNvPr>
            <p:cNvSpPr/>
            <p:nvPr/>
          </p:nvSpPr>
          <p:spPr>
            <a:xfrm>
              <a:off x="7953963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8373F56-60A7-4C40-BD27-B5EADFC4397D}"/>
                </a:ext>
              </a:extLst>
            </p:cNvPr>
            <p:cNvSpPr/>
            <p:nvPr/>
          </p:nvSpPr>
          <p:spPr>
            <a:xfrm>
              <a:off x="8458019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258D7E6-D3C9-40E1-9E63-07F3D1D9C5FB}"/>
                </a:ext>
              </a:extLst>
            </p:cNvPr>
            <p:cNvSpPr/>
            <p:nvPr/>
          </p:nvSpPr>
          <p:spPr>
            <a:xfrm>
              <a:off x="6441795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1CC5895-4C8F-48CE-82C3-9A846CDBD865}"/>
                </a:ext>
              </a:extLst>
            </p:cNvPr>
            <p:cNvSpPr/>
            <p:nvPr/>
          </p:nvSpPr>
          <p:spPr>
            <a:xfrm>
              <a:off x="6945851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2B79146-4E98-4E9C-8BD6-1DCF671DA6AC}"/>
                </a:ext>
              </a:extLst>
            </p:cNvPr>
            <p:cNvSpPr/>
            <p:nvPr/>
          </p:nvSpPr>
          <p:spPr>
            <a:xfrm>
              <a:off x="7449907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7C33A9C-780D-443A-B0D6-596CBD8CAB4C}"/>
                </a:ext>
              </a:extLst>
            </p:cNvPr>
            <p:cNvSpPr/>
            <p:nvPr/>
          </p:nvSpPr>
          <p:spPr>
            <a:xfrm>
              <a:off x="7953963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AAF1097-D9B9-49CB-BC88-885A163F488A}"/>
                </a:ext>
              </a:extLst>
            </p:cNvPr>
            <p:cNvSpPr/>
            <p:nvPr/>
          </p:nvSpPr>
          <p:spPr>
            <a:xfrm>
              <a:off x="8458019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094DAB5-99C0-4D2A-8A42-88D6ED4DF90B}"/>
                </a:ext>
              </a:extLst>
            </p:cNvPr>
            <p:cNvSpPr/>
            <p:nvPr/>
          </p:nvSpPr>
          <p:spPr>
            <a:xfrm>
              <a:off x="6441795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92FEB47-C67D-4E81-A2CB-40EDB59165A6}"/>
                </a:ext>
              </a:extLst>
            </p:cNvPr>
            <p:cNvSpPr/>
            <p:nvPr/>
          </p:nvSpPr>
          <p:spPr>
            <a:xfrm>
              <a:off x="6945851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050E29F-66A8-4AE2-B37D-0C55DA0F82CA}"/>
                </a:ext>
              </a:extLst>
            </p:cNvPr>
            <p:cNvSpPr/>
            <p:nvPr/>
          </p:nvSpPr>
          <p:spPr>
            <a:xfrm>
              <a:off x="7449907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897E530-07C1-496B-B837-241AE9F9D5A4}"/>
                </a:ext>
              </a:extLst>
            </p:cNvPr>
            <p:cNvSpPr/>
            <p:nvPr/>
          </p:nvSpPr>
          <p:spPr>
            <a:xfrm>
              <a:off x="7953963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5B4FB17-E928-43A9-A5D6-DD68AAE0EAD0}"/>
                </a:ext>
              </a:extLst>
            </p:cNvPr>
            <p:cNvSpPr/>
            <p:nvPr/>
          </p:nvSpPr>
          <p:spPr>
            <a:xfrm>
              <a:off x="8458019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420282" y="728700"/>
            <a:ext cx="4996881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inc = 0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s = 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for j in range(n-inc*2):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a[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inc+j</a:t>
            </a:r>
            <a:r>
              <a:rPr lang="en-US" altLang="ko-KR" b="1">
                <a:latin typeface="Consolas" panose="020B0609020204030204" pitchFamily="49" charset="0"/>
              </a:rPr>
              <a:t>][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>
                <a:latin typeface="Consolas" panose="020B0609020204030204" pitchFamily="49" charset="0"/>
              </a:rPr>
              <a:t>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count += 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if i==n//2: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s = -s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inc += s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5948023" y="11607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5948023" y="16648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5948023" y="21688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5948023" y="26729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5948023" y="31769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6449352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6953408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7457464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7961520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8465576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0DD5A-F321-4AF5-AC0A-558B93785AD8}"/>
              </a:ext>
            </a:extLst>
          </p:cNvPr>
          <p:cNvSpPr txBox="1"/>
          <p:nvPr/>
        </p:nvSpPr>
        <p:spPr>
          <a:xfrm>
            <a:off x="6007405" y="4023343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936CDB-1CB4-4766-9553-110654DEFDDD}"/>
              </a:ext>
            </a:extLst>
          </p:cNvPr>
          <p:cNvSpPr txBox="1"/>
          <p:nvPr/>
        </p:nvSpPr>
        <p:spPr>
          <a:xfrm>
            <a:off x="6789204" y="4392674"/>
            <a:ext cx="524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11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8B3BC1-99C7-4C52-8DC0-CB2188004D90}"/>
              </a:ext>
            </a:extLst>
          </p:cNvPr>
          <p:cNvSpPr txBox="1"/>
          <p:nvPr/>
        </p:nvSpPr>
        <p:spPr>
          <a:xfrm>
            <a:off x="7483569" y="476200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22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2B8222-204D-4089-9A4C-82CF376A5DF9}"/>
              </a:ext>
            </a:extLst>
          </p:cNvPr>
          <p:cNvSpPr txBox="1"/>
          <p:nvPr/>
        </p:nvSpPr>
        <p:spPr>
          <a:xfrm>
            <a:off x="8275657" y="4392674"/>
            <a:ext cx="524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13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7C3466-58AC-4A3D-AB7B-A453769A3665}"/>
              </a:ext>
            </a:extLst>
          </p:cNvPr>
          <p:cNvSpPr txBox="1"/>
          <p:nvPr/>
        </p:nvSpPr>
        <p:spPr>
          <a:xfrm>
            <a:off x="9067745" y="4029737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1619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5374231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5878287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6382343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6886399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7390455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5374231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5878287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6382343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6886399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7390455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5374231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5878287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6382343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6886399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7390455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5374231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5878287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6382343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6886399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7390455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5374231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5878287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6382343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6886399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7390455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776536" y="671691"/>
            <a:ext cx="499688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for j in range(i+1):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a[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i-j</a:t>
            </a:r>
            <a:r>
              <a:rPr lang="en-US" altLang="ko-KR" b="1">
                <a:latin typeface="Consolas" panose="020B0609020204030204" pitchFamily="49" charset="0"/>
              </a:rPr>
              <a:t>][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>
                <a:latin typeface="Consolas" panose="020B0609020204030204" pitchFamily="49" charset="0"/>
              </a:rPr>
              <a:t>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count +=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4880459" y="11758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4880459" y="1679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4880459" y="21839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4880459" y="26880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4880459" y="31920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5381788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5885844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6389900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6893956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7398012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F5A15-5B20-4CC8-A846-AE80C74B1BC6}"/>
              </a:ext>
            </a:extLst>
          </p:cNvPr>
          <p:cNvSpPr txBox="1"/>
          <p:nvPr/>
        </p:nvSpPr>
        <p:spPr>
          <a:xfrm>
            <a:off x="8517396" y="908720"/>
            <a:ext cx="52450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40C404-EB2B-4595-B986-77AD33836C65}"/>
              </a:ext>
            </a:extLst>
          </p:cNvPr>
          <p:cNvCxnSpPr>
            <a:cxnSpLocks/>
          </p:cNvCxnSpPr>
          <p:nvPr/>
        </p:nvCxnSpPr>
        <p:spPr>
          <a:xfrm flipV="1">
            <a:off x="5381788" y="1175848"/>
            <a:ext cx="525837" cy="4747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681D3FB-C124-4C4A-9FCE-B81A302F83A9}"/>
              </a:ext>
            </a:extLst>
          </p:cNvPr>
          <p:cNvCxnSpPr>
            <a:cxnSpLocks/>
          </p:cNvCxnSpPr>
          <p:nvPr/>
        </p:nvCxnSpPr>
        <p:spPr>
          <a:xfrm flipV="1">
            <a:off x="5349044" y="1146547"/>
            <a:ext cx="1062637" cy="1008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513222E-EDCF-4DF3-AA57-AA59D282C4DC}"/>
              </a:ext>
            </a:extLst>
          </p:cNvPr>
          <p:cNvCxnSpPr>
            <a:cxnSpLocks/>
          </p:cNvCxnSpPr>
          <p:nvPr/>
        </p:nvCxnSpPr>
        <p:spPr>
          <a:xfrm flipV="1">
            <a:off x="5237764" y="1205149"/>
            <a:ext cx="1656192" cy="15121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905D725-5F4D-476E-86FF-CD2D05FAB6D9}"/>
              </a:ext>
            </a:extLst>
          </p:cNvPr>
          <p:cNvCxnSpPr>
            <a:cxnSpLocks/>
          </p:cNvCxnSpPr>
          <p:nvPr/>
        </p:nvCxnSpPr>
        <p:spPr>
          <a:xfrm flipV="1">
            <a:off x="5309776" y="1187398"/>
            <a:ext cx="2080679" cy="2016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EDD31F2-8F81-468A-A5C6-224C647DC268}"/>
              </a:ext>
            </a:extLst>
          </p:cNvPr>
          <p:cNvCxnSpPr>
            <a:cxnSpLocks/>
          </p:cNvCxnSpPr>
          <p:nvPr/>
        </p:nvCxnSpPr>
        <p:spPr>
          <a:xfrm flipV="1">
            <a:off x="5326383" y="1227181"/>
            <a:ext cx="2584735" cy="25046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DFA5C11-9EAE-4865-81EE-1889BB67195F}"/>
              </a:ext>
            </a:extLst>
          </p:cNvPr>
          <p:cNvSpPr txBox="1"/>
          <p:nvPr/>
        </p:nvSpPr>
        <p:spPr>
          <a:xfrm>
            <a:off x="9351799" y="906662"/>
            <a:ext cx="52450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AE1872C7-C8EF-48D2-9410-6E1F8560D3DB}"/>
              </a:ext>
            </a:extLst>
          </p:cNvPr>
          <p:cNvCxnSpPr>
            <a:cxnSpLocks/>
          </p:cNvCxnSpPr>
          <p:nvPr/>
        </p:nvCxnSpPr>
        <p:spPr>
          <a:xfrm flipV="1">
            <a:off x="5839926" y="1710274"/>
            <a:ext cx="2080679" cy="2016224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D6ED346-0C46-4A5E-B020-C4EAF13FAE62}"/>
              </a:ext>
            </a:extLst>
          </p:cNvPr>
          <p:cNvCxnSpPr>
            <a:cxnSpLocks/>
          </p:cNvCxnSpPr>
          <p:nvPr/>
        </p:nvCxnSpPr>
        <p:spPr>
          <a:xfrm flipV="1">
            <a:off x="6372307" y="2242845"/>
            <a:ext cx="1548298" cy="1500335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0EEA1BE-A80D-4B27-A036-2172BB9E1545}"/>
              </a:ext>
            </a:extLst>
          </p:cNvPr>
          <p:cNvSpPr txBox="1"/>
          <p:nvPr/>
        </p:nvSpPr>
        <p:spPr>
          <a:xfrm>
            <a:off x="10459686" y="901326"/>
            <a:ext cx="5245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4C4B92D-DF9E-4A45-AE74-1D1D67A925F4}"/>
              </a:ext>
            </a:extLst>
          </p:cNvPr>
          <p:cNvCxnSpPr>
            <a:cxnSpLocks/>
          </p:cNvCxnSpPr>
          <p:nvPr/>
        </p:nvCxnSpPr>
        <p:spPr>
          <a:xfrm flipV="1">
            <a:off x="6910563" y="2689112"/>
            <a:ext cx="1038916" cy="1006734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A395F80-96C1-4216-A0D3-2E8AF2681266}"/>
              </a:ext>
            </a:extLst>
          </p:cNvPr>
          <p:cNvCxnSpPr>
            <a:cxnSpLocks/>
          </p:cNvCxnSpPr>
          <p:nvPr/>
        </p:nvCxnSpPr>
        <p:spPr>
          <a:xfrm flipV="1">
            <a:off x="7415791" y="3200204"/>
            <a:ext cx="518221" cy="502168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3371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5374231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5878287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6382343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6886399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7390455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5374231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5878287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6382343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6886399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7390455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5374231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5878287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6382343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6886399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7390455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5374231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5878287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6382343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6886399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7390455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5374231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5878287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6382343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6886399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7390455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776536" y="671691"/>
            <a:ext cx="4996881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for i in range(n*2-1):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for k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    if(j+k==i):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       a[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altLang="ko-KR" b="1">
                <a:latin typeface="Consolas" panose="020B0609020204030204" pitchFamily="49" charset="0"/>
              </a:rPr>
              <a:t>][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>
                <a:latin typeface="Consolas" panose="020B0609020204030204" pitchFamily="49" charset="0"/>
              </a:rPr>
              <a:t>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       count +=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4880459" y="11758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4880459" y="1679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4880459" y="21839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4880459" y="26880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4880459" y="31920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5381788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5885844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6389900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6893956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7398012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F5A15-5B20-4CC8-A846-AE80C74B1BC6}"/>
              </a:ext>
            </a:extLst>
          </p:cNvPr>
          <p:cNvSpPr txBox="1"/>
          <p:nvPr/>
        </p:nvSpPr>
        <p:spPr>
          <a:xfrm>
            <a:off x="8517396" y="908720"/>
            <a:ext cx="52450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40C404-EB2B-4595-B986-77AD33836C65}"/>
              </a:ext>
            </a:extLst>
          </p:cNvPr>
          <p:cNvCxnSpPr>
            <a:cxnSpLocks/>
          </p:cNvCxnSpPr>
          <p:nvPr/>
        </p:nvCxnSpPr>
        <p:spPr>
          <a:xfrm flipV="1">
            <a:off x="5381788" y="1175848"/>
            <a:ext cx="525837" cy="4747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681D3FB-C124-4C4A-9FCE-B81A302F83A9}"/>
              </a:ext>
            </a:extLst>
          </p:cNvPr>
          <p:cNvCxnSpPr>
            <a:cxnSpLocks/>
          </p:cNvCxnSpPr>
          <p:nvPr/>
        </p:nvCxnSpPr>
        <p:spPr>
          <a:xfrm flipV="1">
            <a:off x="5349044" y="1146547"/>
            <a:ext cx="1062637" cy="1008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513222E-EDCF-4DF3-AA57-AA59D282C4DC}"/>
              </a:ext>
            </a:extLst>
          </p:cNvPr>
          <p:cNvCxnSpPr>
            <a:cxnSpLocks/>
          </p:cNvCxnSpPr>
          <p:nvPr/>
        </p:nvCxnSpPr>
        <p:spPr>
          <a:xfrm flipV="1">
            <a:off x="5237764" y="1205149"/>
            <a:ext cx="1656192" cy="15121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905D725-5F4D-476E-86FF-CD2D05FAB6D9}"/>
              </a:ext>
            </a:extLst>
          </p:cNvPr>
          <p:cNvCxnSpPr>
            <a:cxnSpLocks/>
          </p:cNvCxnSpPr>
          <p:nvPr/>
        </p:nvCxnSpPr>
        <p:spPr>
          <a:xfrm flipV="1">
            <a:off x="5309776" y="1187398"/>
            <a:ext cx="2080679" cy="2016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EDD31F2-8F81-468A-A5C6-224C647DC268}"/>
              </a:ext>
            </a:extLst>
          </p:cNvPr>
          <p:cNvCxnSpPr>
            <a:cxnSpLocks/>
          </p:cNvCxnSpPr>
          <p:nvPr/>
        </p:nvCxnSpPr>
        <p:spPr>
          <a:xfrm flipV="1">
            <a:off x="5326383" y="1227181"/>
            <a:ext cx="2584735" cy="25046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DFA5C11-9EAE-4865-81EE-1889BB67195F}"/>
              </a:ext>
            </a:extLst>
          </p:cNvPr>
          <p:cNvSpPr txBox="1"/>
          <p:nvPr/>
        </p:nvSpPr>
        <p:spPr>
          <a:xfrm>
            <a:off x="9508221" y="901326"/>
            <a:ext cx="52450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AE1872C7-C8EF-48D2-9410-6E1F8560D3DB}"/>
              </a:ext>
            </a:extLst>
          </p:cNvPr>
          <p:cNvCxnSpPr>
            <a:cxnSpLocks/>
          </p:cNvCxnSpPr>
          <p:nvPr/>
        </p:nvCxnSpPr>
        <p:spPr>
          <a:xfrm flipV="1">
            <a:off x="5839926" y="1710274"/>
            <a:ext cx="2080679" cy="2016224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D6ED346-0C46-4A5E-B020-C4EAF13FAE62}"/>
              </a:ext>
            </a:extLst>
          </p:cNvPr>
          <p:cNvCxnSpPr>
            <a:cxnSpLocks/>
          </p:cNvCxnSpPr>
          <p:nvPr/>
        </p:nvCxnSpPr>
        <p:spPr>
          <a:xfrm flipV="1">
            <a:off x="6372307" y="2242845"/>
            <a:ext cx="1548298" cy="1500335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0EEA1BE-A80D-4B27-A036-2172BB9E1545}"/>
              </a:ext>
            </a:extLst>
          </p:cNvPr>
          <p:cNvSpPr txBox="1"/>
          <p:nvPr/>
        </p:nvSpPr>
        <p:spPr>
          <a:xfrm>
            <a:off x="10459686" y="901326"/>
            <a:ext cx="5245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4C4B92D-DF9E-4A45-AE74-1D1D67A925F4}"/>
              </a:ext>
            </a:extLst>
          </p:cNvPr>
          <p:cNvCxnSpPr>
            <a:cxnSpLocks/>
          </p:cNvCxnSpPr>
          <p:nvPr/>
        </p:nvCxnSpPr>
        <p:spPr>
          <a:xfrm flipV="1">
            <a:off x="6910563" y="2689112"/>
            <a:ext cx="1038916" cy="1006734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A395F80-96C1-4216-A0D3-2E8AF2681266}"/>
              </a:ext>
            </a:extLst>
          </p:cNvPr>
          <p:cNvCxnSpPr>
            <a:cxnSpLocks/>
          </p:cNvCxnSpPr>
          <p:nvPr/>
        </p:nvCxnSpPr>
        <p:spPr>
          <a:xfrm flipV="1">
            <a:off x="7415791" y="3200204"/>
            <a:ext cx="518221" cy="502168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44EFD3A-FFC2-4FDE-8F13-BCE0AED1A897}"/>
              </a:ext>
            </a:extLst>
          </p:cNvPr>
          <p:cNvSpPr txBox="1"/>
          <p:nvPr/>
        </p:nvSpPr>
        <p:spPr>
          <a:xfrm>
            <a:off x="5163366" y="3811152"/>
            <a:ext cx="27174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   1   3   6  10  15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2   5   9  14  19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4   8  13  18  22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7  12  17  21  24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11  16  20  23  25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151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5633816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6137872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6641928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7145984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7650040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5633816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6137872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6641928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7145984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7650040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5633816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6137872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6641928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7145984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7650040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5633816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6137872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6641928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7145984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7650040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5633816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6137872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6641928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7145984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7650040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1666978" y="-63388"/>
            <a:ext cx="3179075" cy="978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num = n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r = 0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 = -1</a:t>
            </a:r>
          </a:p>
          <a:p>
            <a:pPr algn="l"/>
            <a:endParaRPr lang="en-US" altLang="ko-KR" b="1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while True: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c+=1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r+=1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c-=1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r-=1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algn="l"/>
            <a:endParaRPr lang="en-US" altLang="ko-KR" b="1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5140044" y="11758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5140044" y="1679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5140044" y="21839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5140044" y="26880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5140044" y="31920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5641373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6145429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6649485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7153541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7657597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05795-423B-45F5-BE2B-0C816643309A}"/>
              </a:ext>
            </a:extLst>
          </p:cNvPr>
          <p:cNvSpPr txBox="1"/>
          <p:nvPr/>
        </p:nvSpPr>
        <p:spPr>
          <a:xfrm>
            <a:off x="8877436" y="800708"/>
            <a:ext cx="5245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856A8E5-4190-44D3-B266-5C0EAA5A0C87}"/>
              </a:ext>
            </a:extLst>
          </p:cNvPr>
          <p:cNvCxnSpPr>
            <a:stCxn id="77" idx="3"/>
            <a:endCxn id="19" idx="3"/>
          </p:cNvCxnSpPr>
          <p:nvPr/>
        </p:nvCxnSpPr>
        <p:spPr>
          <a:xfrm>
            <a:off x="5644100" y="1427876"/>
            <a:ext cx="2509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70D3975-72CD-4292-9D51-274354DD7DFA}"/>
              </a:ext>
            </a:extLst>
          </p:cNvPr>
          <p:cNvCxnSpPr>
            <a:cxnSpLocks/>
            <a:endCxn id="76" idx="2"/>
          </p:cNvCxnSpPr>
          <p:nvPr/>
        </p:nvCxnSpPr>
        <p:spPr>
          <a:xfrm flipH="1">
            <a:off x="7902068" y="1694616"/>
            <a:ext cx="3260" cy="2001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E5A9C40-22A4-4388-BABD-2498EFC3129D}"/>
              </a:ext>
            </a:extLst>
          </p:cNvPr>
          <p:cNvSpPr txBox="1"/>
          <p:nvPr/>
        </p:nvSpPr>
        <p:spPr>
          <a:xfrm>
            <a:off x="9560213" y="794070"/>
            <a:ext cx="5245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67BBECD-F3BF-499D-BF2C-76FE1D88B4E7}"/>
              </a:ext>
            </a:extLst>
          </p:cNvPr>
          <p:cNvCxnSpPr>
            <a:cxnSpLocks/>
          </p:cNvCxnSpPr>
          <p:nvPr/>
        </p:nvCxnSpPr>
        <p:spPr>
          <a:xfrm flipH="1">
            <a:off x="5644100" y="3449650"/>
            <a:ext cx="1978338" cy="0"/>
          </a:xfrm>
          <a:prstGeom prst="straightConnector1">
            <a:avLst/>
          </a:prstGeom>
          <a:ln w="38100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7534D3F-8817-477D-B001-AA4C42B638B2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5874370" y="1679904"/>
            <a:ext cx="11474" cy="1494290"/>
          </a:xfrm>
          <a:prstGeom prst="straightConnector1">
            <a:avLst/>
          </a:prstGeom>
          <a:ln w="38100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9766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1064568" y="980728"/>
            <a:ext cx="317907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while True: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c+=1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r+=1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</p:txBody>
      </p:sp>
    </p:spTree>
    <p:extLst>
      <p:ext uri="{BB962C8B-B14F-4D97-AF65-F5344CB8AC3E}">
        <p14:creationId xmlns:p14="http://schemas.microsoft.com/office/powerpoint/2010/main" val="221420287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1064568" y="980728"/>
            <a:ext cx="322395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while True: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c-=1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r-=1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a[r][c]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count += 1</a:t>
            </a:r>
          </a:p>
          <a:p>
            <a:pPr algn="l"/>
            <a:endParaRPr lang="en-US" altLang="ko-KR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0067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5633816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6137872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6641928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7145984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7650040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5633816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6137872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6641928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7145984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7650040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5633816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6137872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6641928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7145984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7650040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5633816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6137872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6641928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7145984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7650040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5633816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6137872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6641928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7145984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7650040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1882521" y="677921"/>
            <a:ext cx="3179075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num = n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r = 0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 = -1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s = 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while True: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c+=s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r+=s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s = -s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5140044" y="11758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5140044" y="1679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5140044" y="21839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5140044" y="26880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5140044" y="31920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5641373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6145429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6649485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7153541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7657597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05795-423B-45F5-BE2B-0C816643309A}"/>
              </a:ext>
            </a:extLst>
          </p:cNvPr>
          <p:cNvSpPr txBox="1"/>
          <p:nvPr/>
        </p:nvSpPr>
        <p:spPr>
          <a:xfrm>
            <a:off x="8877436" y="800708"/>
            <a:ext cx="5245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856A8E5-4190-44D3-B266-5C0EAA5A0C87}"/>
              </a:ext>
            </a:extLst>
          </p:cNvPr>
          <p:cNvCxnSpPr>
            <a:stCxn id="77" idx="3"/>
            <a:endCxn id="19" idx="3"/>
          </p:cNvCxnSpPr>
          <p:nvPr/>
        </p:nvCxnSpPr>
        <p:spPr>
          <a:xfrm>
            <a:off x="5644100" y="1427876"/>
            <a:ext cx="2509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70D3975-72CD-4292-9D51-274354DD7DFA}"/>
              </a:ext>
            </a:extLst>
          </p:cNvPr>
          <p:cNvCxnSpPr>
            <a:cxnSpLocks/>
            <a:endCxn id="76" idx="2"/>
          </p:cNvCxnSpPr>
          <p:nvPr/>
        </p:nvCxnSpPr>
        <p:spPr>
          <a:xfrm flipH="1">
            <a:off x="7902068" y="1694616"/>
            <a:ext cx="3260" cy="2001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E5A9C40-22A4-4388-BABD-2498EFC3129D}"/>
              </a:ext>
            </a:extLst>
          </p:cNvPr>
          <p:cNvSpPr txBox="1"/>
          <p:nvPr/>
        </p:nvSpPr>
        <p:spPr>
          <a:xfrm>
            <a:off x="9560213" y="794070"/>
            <a:ext cx="5245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67BBECD-F3BF-499D-BF2C-76FE1D88B4E7}"/>
              </a:ext>
            </a:extLst>
          </p:cNvPr>
          <p:cNvCxnSpPr>
            <a:cxnSpLocks/>
          </p:cNvCxnSpPr>
          <p:nvPr/>
        </p:nvCxnSpPr>
        <p:spPr>
          <a:xfrm flipH="1">
            <a:off x="5644100" y="3449650"/>
            <a:ext cx="1978338" cy="0"/>
          </a:xfrm>
          <a:prstGeom prst="straightConnector1">
            <a:avLst/>
          </a:prstGeom>
          <a:ln w="38100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7534D3F-8817-477D-B001-AA4C42B638B2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5874370" y="1679904"/>
            <a:ext cx="11474" cy="1494290"/>
          </a:xfrm>
          <a:prstGeom prst="straightConnector1">
            <a:avLst/>
          </a:prstGeom>
          <a:ln w="38100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68226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6. </a:t>
            </a:r>
            <a:r>
              <a:rPr lang="ko-KR" altLang="en-US" b="1">
                <a:latin typeface="+mn-ea"/>
              </a:rPr>
              <a:t>자료구조 응용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6-1 </a:t>
            </a:r>
            <a:r>
              <a:rPr lang="ko-KR" altLang="en-US" sz="1600" b="1">
                <a:latin typeface="+mn-ea"/>
              </a:rPr>
              <a:t>리스트와 튜플 응용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6-2 </a:t>
            </a:r>
            <a:r>
              <a:rPr lang="ko-KR" altLang="en-US" sz="1600" b="1">
                <a:latin typeface="+mn-ea"/>
              </a:rPr>
              <a:t>문자열 응용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6-3 </a:t>
            </a:r>
            <a:r>
              <a:rPr lang="ko-KR" altLang="en-US" sz="1600" b="1">
                <a:latin typeface="+mn-ea"/>
              </a:rPr>
              <a:t>딕셔너리 응용 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6-4 </a:t>
            </a:r>
            <a:r>
              <a:rPr lang="ko-KR" altLang="en-US" sz="1600" b="1">
                <a:latin typeface="+mn-ea"/>
              </a:rPr>
              <a:t>집합 응용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015349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7905C-2C74-4C93-A319-C06C9530C437}"/>
              </a:ext>
            </a:extLst>
          </p:cNvPr>
          <p:cNvSpPr txBox="1"/>
          <p:nvPr/>
        </p:nvSpPr>
        <p:spPr>
          <a:xfrm>
            <a:off x="416496" y="835729"/>
            <a:ext cx="8677375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list.append(x)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끝에 항목을 더합니다</a:t>
            </a:r>
            <a:r>
              <a:rPr lang="en-US" altLang="ko-KR" sz="1600">
                <a:latin typeface="Consolas" panose="020B0609020204030204" pitchFamily="49" charset="0"/>
              </a:rPr>
              <a:t>. a[len(a):] = [x]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list.extend(iterable)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끝에 이터러블의 모든 항목을 덧붙여서 확장합니다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a[len(a):] = iterable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 b="1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list.insert(i, 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주어진 위치에 항목을 삽입합니다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첫 번째 인자는 삽입되는 요소가 갖게 될 인덱스입니다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그래서 </a:t>
            </a:r>
            <a:r>
              <a:rPr lang="en-US" altLang="ko-KR" sz="1600">
                <a:latin typeface="Consolas" panose="020B0609020204030204" pitchFamily="49" charset="0"/>
              </a:rPr>
              <a:t>a.insert(0, x) </a:t>
            </a:r>
            <a:r>
              <a:rPr lang="ko-KR" altLang="en-US" sz="1600">
                <a:latin typeface="Consolas" panose="020B0609020204030204" pitchFamily="49" charset="0"/>
              </a:rPr>
              <a:t>는 리스트의 처음에 삽입하고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a.insert(len(a), x) </a:t>
            </a:r>
            <a:r>
              <a:rPr lang="ko-KR" altLang="en-US" sz="1600">
                <a:latin typeface="Consolas" panose="020B0609020204030204" pitchFamily="49" charset="0"/>
              </a:rPr>
              <a:t>는 </a:t>
            </a:r>
            <a:r>
              <a:rPr lang="en-US" altLang="ko-KR" sz="1600">
                <a:latin typeface="Consolas" panose="020B0609020204030204" pitchFamily="49" charset="0"/>
              </a:rPr>
              <a:t>a.append(x)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list.remove(x)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값이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와 같은 첫 번째 항목을 삭제합니다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그런 항목이 없으면 </a:t>
            </a:r>
            <a:r>
              <a:rPr lang="en-US" altLang="ko-KR" sz="1600">
                <a:latin typeface="Consolas" panose="020B0609020204030204" pitchFamily="49" charset="0"/>
              </a:rPr>
              <a:t>ValueError</a:t>
            </a:r>
            <a:r>
              <a:rPr lang="ko-KR" altLang="en-US" sz="1600">
                <a:latin typeface="Consolas" panose="020B0609020204030204" pitchFamily="49" charset="0"/>
              </a:rPr>
              <a:t>를 일으킵니다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list.pop([i])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주어진 위치에 있는 항목을 삭제하고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  <a:r>
              <a:rPr lang="ko-KR" altLang="en-US" sz="1600">
                <a:latin typeface="Consolas" panose="020B0609020204030204" pitchFamily="49" charset="0"/>
              </a:rPr>
              <a:t>그 항목을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인덱스를 지정하지 않으면</a:t>
            </a:r>
            <a:r>
              <a:rPr lang="en-US" altLang="ko-KR" sz="1600">
                <a:latin typeface="Consolas" panose="020B0609020204030204" pitchFamily="49" charset="0"/>
              </a:rPr>
              <a:t>, a.pop() </a:t>
            </a:r>
            <a:r>
              <a:rPr lang="ko-KR" altLang="en-US" sz="1600">
                <a:latin typeface="Consolas" panose="020B0609020204030204" pitchFamily="49" charset="0"/>
              </a:rPr>
              <a:t>은 리스트의 마지막 항목을 삭제하고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(</a:t>
            </a:r>
            <a:r>
              <a:rPr lang="ko-KR" altLang="en-US" sz="1600">
                <a:latin typeface="Consolas" panose="020B0609020204030204" pitchFamily="49" charset="0"/>
              </a:rPr>
              <a:t>메서드 시그니처에서 </a:t>
            </a:r>
            <a:r>
              <a:rPr lang="en-US" altLang="ko-KR" sz="1600">
                <a:latin typeface="Consolas" panose="020B0609020204030204" pitchFamily="49" charset="0"/>
              </a:rPr>
              <a:t>i </a:t>
            </a:r>
            <a:r>
              <a:rPr lang="ko-KR" altLang="en-US" sz="1600">
                <a:latin typeface="Consolas" panose="020B0609020204030204" pitchFamily="49" charset="0"/>
              </a:rPr>
              <a:t>를 둘러싼 대괄호는 매개변수가 선택적임을 나타냅니다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 위치에 대괄호를 입력해야 한다는 뜻이 아닙니다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이 표기법은 파이썬 라이브러리 레퍼런스에서 지주 등장합니다</a:t>
            </a:r>
            <a:r>
              <a:rPr lang="en-US" altLang="ko-KR" sz="1600">
                <a:latin typeface="Consolas" panose="020B0609020204030204" pitchFamily="49" charset="0"/>
              </a:rPr>
              <a:t>.)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146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주피터 노트북 실행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944724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작업 디렉토리로 이동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F0C2F-9B25-4C49-A642-4CA72F408B2F}"/>
              </a:ext>
            </a:extLst>
          </p:cNvPr>
          <p:cNvSpPr txBox="1"/>
          <p:nvPr/>
        </p:nvSpPr>
        <p:spPr>
          <a:xfrm>
            <a:off x="740532" y="1484784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(base) PS D:\&gt; cd D:\</a:t>
            </a:r>
            <a:r>
              <a:rPr lang="ko-KR" altLang="en-US">
                <a:latin typeface="Consolas" panose="020B0609020204030204" pitchFamily="49" charset="0"/>
              </a:rPr>
              <a:t>파이썬</a:t>
            </a:r>
            <a:r>
              <a:rPr lang="en-US" altLang="ko-KR">
                <a:latin typeface="Consolas" panose="020B0609020204030204" pitchFamily="49" charset="0"/>
              </a:rPr>
              <a:t>_</a:t>
            </a:r>
            <a:r>
              <a:rPr lang="ko-KR" altLang="en-US">
                <a:latin typeface="Consolas" panose="020B0609020204030204" pitchFamily="49" charset="0"/>
              </a:rPr>
              <a:t>기본</a:t>
            </a:r>
            <a:r>
              <a:rPr lang="en-US" altLang="ko-KR">
                <a:latin typeface="Consolas" panose="020B0609020204030204" pitchFamily="49" charset="0"/>
              </a:rPr>
              <a:t>\source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A14EC046-EB57-48D1-89CE-AC9D8B38D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2483604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주피터 노트북 실행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47F14-5473-442F-A316-8F779C9DEB66}"/>
              </a:ext>
            </a:extLst>
          </p:cNvPr>
          <p:cNvSpPr txBox="1"/>
          <p:nvPr/>
        </p:nvSpPr>
        <p:spPr>
          <a:xfrm>
            <a:off x="740532" y="3023664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(base) PS D:\&gt; jupyter</a:t>
            </a:r>
            <a:r>
              <a:rPr lang="ko-KR" altLang="en-US">
                <a:latin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</a:rPr>
              <a:t>notebook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1271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7905C-2C74-4C93-A319-C06C9530C437}"/>
              </a:ext>
            </a:extLst>
          </p:cNvPr>
          <p:cNvSpPr txBox="1"/>
          <p:nvPr/>
        </p:nvSpPr>
        <p:spPr>
          <a:xfrm>
            <a:off x="416496" y="835729"/>
            <a:ext cx="9180718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list.clear()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모든 항목을 삭제합니다</a:t>
            </a:r>
            <a:r>
              <a:rPr lang="en-US" altLang="ko-KR" sz="1600">
                <a:latin typeface="Consolas" panose="020B0609020204030204" pitchFamily="49" charset="0"/>
              </a:rPr>
              <a:t>. del a[:]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list.index(x[, start[, end]])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 있는 항목 중 값이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와 같은 첫 번째 것의 </a:t>
            </a:r>
            <a:r>
              <a:rPr lang="en-US" altLang="ko-KR" sz="1600">
                <a:latin typeface="Consolas" panose="020B0609020204030204" pitchFamily="49" charset="0"/>
              </a:rPr>
              <a:t>0</a:t>
            </a:r>
            <a:r>
              <a:rPr lang="ko-KR" altLang="en-US" sz="1600">
                <a:latin typeface="Consolas" panose="020B0609020204030204" pitchFamily="49" charset="0"/>
              </a:rPr>
              <a:t>부터 시작하는 인덱스를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그런 항목이 없으면 </a:t>
            </a:r>
            <a:r>
              <a:rPr lang="en-US" altLang="ko-KR" sz="1600">
                <a:latin typeface="Consolas" panose="020B0609020204030204" pitchFamily="49" charset="0"/>
              </a:rPr>
              <a:t>ValueError </a:t>
            </a:r>
            <a:r>
              <a:rPr lang="ko-KR" altLang="en-US" sz="1600">
                <a:latin typeface="Consolas" panose="020B0609020204030204" pitchFamily="49" charset="0"/>
              </a:rPr>
              <a:t>를 일으킵니다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선택적인 인자 </a:t>
            </a:r>
            <a:r>
              <a:rPr lang="en-US" altLang="ko-KR" sz="1600">
                <a:latin typeface="Consolas" panose="020B0609020204030204" pitchFamily="49" charset="0"/>
              </a:rPr>
              <a:t>start </a:t>
            </a:r>
            <a:r>
              <a:rPr lang="ko-KR" altLang="en-US" sz="1600">
                <a:latin typeface="Consolas" panose="020B0609020204030204" pitchFamily="49" charset="0"/>
              </a:rPr>
              <a:t>와 </a:t>
            </a:r>
            <a:r>
              <a:rPr lang="en-US" altLang="ko-KR" sz="1600">
                <a:latin typeface="Consolas" panose="020B0609020204030204" pitchFamily="49" charset="0"/>
              </a:rPr>
              <a:t>end </a:t>
            </a:r>
            <a:r>
              <a:rPr lang="ko-KR" altLang="en-US" sz="1600">
                <a:latin typeface="Consolas" panose="020B0609020204030204" pitchFamily="49" charset="0"/>
              </a:rPr>
              <a:t>는 슬라이스 표기법처럼 해석되고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검색을 리스트의 특별한 서브 시퀀스로 제한하는 데 사용됩니다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돌려주는 인덱스는 </a:t>
            </a:r>
            <a:r>
              <a:rPr lang="en-US" altLang="ko-KR" sz="1600">
                <a:latin typeface="Consolas" panose="020B0609020204030204" pitchFamily="49" charset="0"/>
              </a:rPr>
              <a:t>start </a:t>
            </a:r>
            <a:r>
              <a:rPr lang="ko-KR" altLang="en-US" sz="1600">
                <a:latin typeface="Consolas" panose="020B0609020204030204" pitchFamily="49" charset="0"/>
              </a:rPr>
              <a:t>인자가 아니라 전체 시퀀스의 시작을 기준으로 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list.count(x)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가 등장하는 횟수를 돌려줍니다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list.sort(*, key=None, reverse=False)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항목들을 제자리에서 정렬합니다 </a:t>
            </a:r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(</a:t>
            </a:r>
            <a:r>
              <a:rPr lang="ko-KR" altLang="en-US" sz="1600">
                <a:latin typeface="Consolas" panose="020B0609020204030204" pitchFamily="49" charset="0"/>
              </a:rPr>
              <a:t>인자들은 정렬 커스터마이제이션에 사용될 수 있습니다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  <a:r>
              <a:rPr lang="ko-KR" altLang="en-US" sz="1600">
                <a:latin typeface="Consolas" panose="020B0609020204030204" pitchFamily="49" charset="0"/>
              </a:rPr>
              <a:t>설명은 </a:t>
            </a:r>
            <a:r>
              <a:rPr lang="en-US" altLang="ko-KR" sz="1600">
                <a:latin typeface="Consolas" panose="020B0609020204030204" pitchFamily="49" charset="0"/>
              </a:rPr>
              <a:t>sorted() </a:t>
            </a:r>
            <a:r>
              <a:rPr lang="ko-KR" altLang="en-US" sz="1600">
                <a:latin typeface="Consolas" panose="020B0609020204030204" pitchFamily="49" charset="0"/>
              </a:rPr>
              <a:t>를 보세요</a:t>
            </a:r>
            <a:r>
              <a:rPr lang="en-US" altLang="ko-KR" sz="1600">
                <a:latin typeface="Consolas" panose="020B0609020204030204" pitchFamily="49" charset="0"/>
              </a:rPr>
              <a:t>).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list.reverse()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요소들을 제자리에서 뒤집습니다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list.copy()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얕은 사본을 돌려줍니다</a:t>
            </a:r>
            <a:r>
              <a:rPr lang="en-US" altLang="ko-KR" sz="1600">
                <a:latin typeface="Consolas" panose="020B0609020204030204" pitchFamily="49" charset="0"/>
              </a:rPr>
              <a:t>. a[:]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49774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8524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a.append(500)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 요소 하나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426337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[500]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71152" y="4195589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a.append([500,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416427BA-E1DA-4420-B9D8-CDEE8E56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120" y="3747587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안에 리스트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D2D456C-7D02-4246-9CC5-CBCA37C096F2}"/>
              </a:ext>
            </a:extLst>
          </p:cNvPr>
          <p:cNvGrpSpPr/>
          <p:nvPr/>
        </p:nvGrpSpPr>
        <p:grpSpPr>
          <a:xfrm>
            <a:off x="668524" y="5301208"/>
            <a:ext cx="8574207" cy="972108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85A0E62-3F0A-410F-A24E-296A8952F2F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F267D0-F2AC-42DE-9C38-79D39D78C69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[[500, 600]]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91348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8524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a.extend([500,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확장하기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758154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[500, 600]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71152" y="4195589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range(500,601,100)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44854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a.insert(2,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특정 인덱스에 요소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395299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a.insert(0,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5896" y="3469880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a.insert(len(a),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5896" y="4544461"/>
            <a:ext cx="8574207" cy="97210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a.insert(1, 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F0055B-FED8-453E-922B-D517A020C64A}"/>
              </a:ext>
            </a:extLst>
          </p:cNvPr>
          <p:cNvGrpSpPr/>
          <p:nvPr/>
        </p:nvGrpSpPr>
        <p:grpSpPr>
          <a:xfrm>
            <a:off x="665896" y="5619043"/>
            <a:ext cx="8574207" cy="972108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5CF7021-F5A4-44A1-B4AF-919389766FD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65A563-4EFA-48F6-BD2B-E23D96FAEA8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a[1:1] = [500, 600]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845640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14069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a.remove(20)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69269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값을 찾아서 삭제하기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215279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20]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a.remove(20)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692105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a.pop()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766686"/>
            <a:ext cx="8574207" cy="97210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a.pop(1)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F0055B-FED8-453E-922B-D517A020C64A}"/>
              </a:ext>
            </a:extLst>
          </p:cNvPr>
          <p:cNvGrpSpPr/>
          <p:nvPr/>
        </p:nvGrpSpPr>
        <p:grpSpPr>
          <a:xfrm>
            <a:off x="663269" y="5841268"/>
            <a:ext cx="8574207" cy="972108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5CF7021-F5A4-44A1-B4AF-919389766FD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65A563-4EFA-48F6-BD2B-E23D96FAEA8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330128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인덱스의 요소를 삭제하기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710526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464734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a.clear()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모든 요소를 삭제하기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063739"/>
            <a:ext cx="8574207" cy="76130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a.index(20)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689140"/>
            <a:ext cx="8574207" cy="864096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a.count(20)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26729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값의 인덱스 구하기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900CEFD5-C564-42E3-9E24-648BA7C9B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4234444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특정 값의 개수 구하기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7233151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464734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a.sort()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요소를 정렬하기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063739"/>
            <a:ext cx="8574207" cy="101999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a.sort(reverse=True)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941168"/>
            <a:ext cx="8574207" cy="101999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a.reverse()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26729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요소를 역순 정렬하기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900CEFD5-C564-42E3-9E24-648BA7C9B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448647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리스트의 순서를 뒤집기</a:t>
            </a:r>
          </a:p>
        </p:txBody>
      </p:sp>
    </p:spTree>
    <p:extLst>
      <p:ext uri="{BB962C8B-B14F-4D97-AF65-F5344CB8AC3E}">
        <p14:creationId xmlns:p14="http://schemas.microsoft.com/office/powerpoint/2010/main" val="227852632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9118" y="1464734"/>
            <a:ext cx="8574207" cy="701389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할당과 복사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9118" y="2342282"/>
            <a:ext cx="8574207" cy="40126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is b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9118" y="2852936"/>
            <a:ext cx="8574207" cy="648072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b[2]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9D346A-C636-4773-B153-5214C9BA8527}"/>
              </a:ext>
            </a:extLst>
          </p:cNvPr>
          <p:cNvGrpSpPr/>
          <p:nvPr/>
        </p:nvGrpSpPr>
        <p:grpSpPr>
          <a:xfrm>
            <a:off x="669118" y="3632995"/>
            <a:ext cx="8574207" cy="401265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AC9C7E-261D-4BE8-B056-7C413BE0CD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2E3AC89-06FE-4356-B520-274FF3739AB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6FD84-C836-462D-A6D7-4F5F7F144A06}"/>
              </a:ext>
            </a:extLst>
          </p:cNvPr>
          <p:cNvSpPr/>
          <p:nvPr/>
        </p:nvSpPr>
        <p:spPr>
          <a:xfrm>
            <a:off x="2540732" y="4365104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2BE591-8A69-4AF1-95AF-FB1A67F1BAB2}"/>
              </a:ext>
            </a:extLst>
          </p:cNvPr>
          <p:cNvSpPr/>
          <p:nvPr/>
        </p:nvSpPr>
        <p:spPr>
          <a:xfrm>
            <a:off x="2941997" y="4365104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C48A59-634C-4386-9C21-E330E5F0FB42}"/>
              </a:ext>
            </a:extLst>
          </p:cNvPr>
          <p:cNvSpPr/>
          <p:nvPr/>
        </p:nvSpPr>
        <p:spPr>
          <a:xfrm>
            <a:off x="3737956" y="4363113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DAC02B1-4A9F-4558-BF34-D57B4942E7BB}"/>
              </a:ext>
            </a:extLst>
          </p:cNvPr>
          <p:cNvSpPr/>
          <p:nvPr/>
        </p:nvSpPr>
        <p:spPr>
          <a:xfrm>
            <a:off x="4139221" y="4363113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987975-8C5A-41BE-9D8F-77E834FDB5FB}"/>
              </a:ext>
            </a:extLst>
          </p:cNvPr>
          <p:cNvSpPr/>
          <p:nvPr/>
        </p:nvSpPr>
        <p:spPr>
          <a:xfrm>
            <a:off x="4935180" y="4361122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A67000-B184-40E8-A4FF-5A1DE2701255}"/>
              </a:ext>
            </a:extLst>
          </p:cNvPr>
          <p:cNvSpPr/>
          <p:nvPr/>
        </p:nvSpPr>
        <p:spPr>
          <a:xfrm>
            <a:off x="5336445" y="4361122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063EFC-BC6C-4F6D-8B41-E92048F0395F}"/>
              </a:ext>
            </a:extLst>
          </p:cNvPr>
          <p:cNvSpPr/>
          <p:nvPr/>
        </p:nvSpPr>
        <p:spPr>
          <a:xfrm>
            <a:off x="6132404" y="4359131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F59B874-EF34-4726-BF6F-4760B4768B1B}"/>
              </a:ext>
            </a:extLst>
          </p:cNvPr>
          <p:cNvSpPr/>
          <p:nvPr/>
        </p:nvSpPr>
        <p:spPr>
          <a:xfrm>
            <a:off x="6533669" y="4359131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AD236C-EFBC-42EC-95BC-C494FDB4CBDE}"/>
              </a:ext>
            </a:extLst>
          </p:cNvPr>
          <p:cNvSpPr/>
          <p:nvPr/>
        </p:nvSpPr>
        <p:spPr>
          <a:xfrm>
            <a:off x="7329628" y="4357140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45AAE9-D83B-4D47-A2E0-07AB734D6D0B}"/>
              </a:ext>
            </a:extLst>
          </p:cNvPr>
          <p:cNvSpPr/>
          <p:nvPr/>
        </p:nvSpPr>
        <p:spPr>
          <a:xfrm>
            <a:off x="7730893" y="4357140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E41DAF-6573-4063-B2ED-A9017BE5EA50}"/>
              </a:ext>
            </a:extLst>
          </p:cNvPr>
          <p:cNvSpPr/>
          <p:nvPr/>
        </p:nvSpPr>
        <p:spPr>
          <a:xfrm>
            <a:off x="1555408" y="4357139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ADB210-9055-4FE5-92E5-7130110E3BAD}"/>
              </a:ext>
            </a:extLst>
          </p:cNvPr>
          <p:cNvCxnSpPr>
            <a:stCxn id="32" idx="3"/>
            <a:endCxn id="2" idx="1"/>
          </p:cNvCxnSpPr>
          <p:nvPr/>
        </p:nvCxnSpPr>
        <p:spPr>
          <a:xfrm>
            <a:off x="1956673" y="4557772"/>
            <a:ext cx="584059" cy="7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FA98C20-EA76-4DBA-81DD-EA0C8EB6D6E2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3343262" y="4563746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28F5E03-A450-47B7-9044-D7E368413A92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4540486" y="4561755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DFE243-A9D1-4C20-8AA2-21ECE581376E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5737710" y="4559764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F5E5B03-6CD5-4B93-B869-A9C530CCA9C5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6934934" y="4557773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248E63A-7586-43A9-98F8-A9A37DE5FF3F}"/>
              </a:ext>
            </a:extLst>
          </p:cNvPr>
          <p:cNvSpPr txBox="1"/>
          <p:nvPr/>
        </p:nvSpPr>
        <p:spPr>
          <a:xfrm>
            <a:off x="1640632" y="47565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8B19FF-D0E7-47C3-87F5-5282BD5F7462}"/>
              </a:ext>
            </a:extLst>
          </p:cNvPr>
          <p:cNvSpPr/>
          <p:nvPr/>
        </p:nvSpPr>
        <p:spPr>
          <a:xfrm>
            <a:off x="1565829" y="5393266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68A0091-4CE1-4067-BBA1-34DA6E250A37}"/>
              </a:ext>
            </a:extLst>
          </p:cNvPr>
          <p:cNvCxnSpPr>
            <a:cxnSpLocks/>
            <a:stCxn id="43" idx="3"/>
            <a:endCxn id="2" idx="1"/>
          </p:cNvCxnSpPr>
          <p:nvPr/>
        </p:nvCxnSpPr>
        <p:spPr>
          <a:xfrm flipV="1">
            <a:off x="1967094" y="4565737"/>
            <a:ext cx="573638" cy="1028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9A32B1E-7A2A-48A6-ADCB-66A047C4F30A}"/>
              </a:ext>
            </a:extLst>
          </p:cNvPr>
          <p:cNvSpPr txBox="1"/>
          <p:nvPr/>
        </p:nvSpPr>
        <p:spPr>
          <a:xfrm>
            <a:off x="1651053" y="579262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FE1533-5511-491A-85B8-1CA77F55AFAE}"/>
              </a:ext>
            </a:extLst>
          </p:cNvPr>
          <p:cNvSpPr txBox="1"/>
          <p:nvPr/>
        </p:nvSpPr>
        <p:spPr>
          <a:xfrm>
            <a:off x="2385080" y="4794835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0x1be90934500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92604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9118" y="1464734"/>
            <a:ext cx="8574207" cy="701389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a.copy()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할당과 복사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9118" y="2282034"/>
            <a:ext cx="8574207" cy="40126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is b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9118" y="2799210"/>
            <a:ext cx="8574207" cy="401265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== b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9D346A-C636-4773-B153-5214C9BA8527}"/>
              </a:ext>
            </a:extLst>
          </p:cNvPr>
          <p:cNvGrpSpPr/>
          <p:nvPr/>
        </p:nvGrpSpPr>
        <p:grpSpPr>
          <a:xfrm>
            <a:off x="669118" y="4133688"/>
            <a:ext cx="8574207" cy="401265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AC9C7E-261D-4BE8-B056-7C413BE0CD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2E3AC89-06FE-4356-B520-274FF3739AB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DE35ECB-52F0-4687-B58E-0B25083228BA}"/>
              </a:ext>
            </a:extLst>
          </p:cNvPr>
          <p:cNvGrpSpPr/>
          <p:nvPr/>
        </p:nvGrpSpPr>
        <p:grpSpPr>
          <a:xfrm>
            <a:off x="669118" y="3316386"/>
            <a:ext cx="8574207" cy="701389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3BD78C-2813-47C4-9250-637C11B4EDB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017C2E4-39A9-43F9-9550-B36F4667C11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b[2] = 99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DD969E-867E-4A50-AF5E-42619C7A2D15}"/>
              </a:ext>
            </a:extLst>
          </p:cNvPr>
          <p:cNvSpPr/>
          <p:nvPr/>
        </p:nvSpPr>
        <p:spPr>
          <a:xfrm>
            <a:off x="2540732" y="4663169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465A13A-15C2-4CA3-8F75-D68118C6E5FB}"/>
              </a:ext>
            </a:extLst>
          </p:cNvPr>
          <p:cNvSpPr/>
          <p:nvPr/>
        </p:nvSpPr>
        <p:spPr>
          <a:xfrm>
            <a:off x="2941997" y="4663169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56AEDA-4620-406A-A74C-AE1E0A345680}"/>
              </a:ext>
            </a:extLst>
          </p:cNvPr>
          <p:cNvSpPr/>
          <p:nvPr/>
        </p:nvSpPr>
        <p:spPr>
          <a:xfrm>
            <a:off x="3737956" y="4661178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ABA98E-0B10-4600-AEAE-1033F1B18BF5}"/>
              </a:ext>
            </a:extLst>
          </p:cNvPr>
          <p:cNvSpPr/>
          <p:nvPr/>
        </p:nvSpPr>
        <p:spPr>
          <a:xfrm>
            <a:off x="4139221" y="4661178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080E436-B150-4B9E-BF77-59BF0D9A2EE6}"/>
              </a:ext>
            </a:extLst>
          </p:cNvPr>
          <p:cNvSpPr/>
          <p:nvPr/>
        </p:nvSpPr>
        <p:spPr>
          <a:xfrm>
            <a:off x="4935180" y="4659187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7EDF6C6-36CC-4AFD-B2FF-DBF06A90F69B}"/>
              </a:ext>
            </a:extLst>
          </p:cNvPr>
          <p:cNvSpPr/>
          <p:nvPr/>
        </p:nvSpPr>
        <p:spPr>
          <a:xfrm>
            <a:off x="5336445" y="4659187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83F9DB-F973-4FA9-9F83-20B183960FCF}"/>
              </a:ext>
            </a:extLst>
          </p:cNvPr>
          <p:cNvSpPr/>
          <p:nvPr/>
        </p:nvSpPr>
        <p:spPr>
          <a:xfrm>
            <a:off x="6132404" y="4657196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377E25B-403C-4289-B656-788575AD6C33}"/>
              </a:ext>
            </a:extLst>
          </p:cNvPr>
          <p:cNvSpPr/>
          <p:nvPr/>
        </p:nvSpPr>
        <p:spPr>
          <a:xfrm>
            <a:off x="6533669" y="4657196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7A042C2-6403-4D7E-A04A-9AB2C88E2687}"/>
              </a:ext>
            </a:extLst>
          </p:cNvPr>
          <p:cNvSpPr/>
          <p:nvPr/>
        </p:nvSpPr>
        <p:spPr>
          <a:xfrm>
            <a:off x="7329628" y="4655205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A5859D2-7CD8-48E7-B595-A4A02E65E2B1}"/>
              </a:ext>
            </a:extLst>
          </p:cNvPr>
          <p:cNvSpPr/>
          <p:nvPr/>
        </p:nvSpPr>
        <p:spPr>
          <a:xfrm>
            <a:off x="7730893" y="4655205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FB0071D-C779-44F2-B88E-869EF993D8B7}"/>
              </a:ext>
            </a:extLst>
          </p:cNvPr>
          <p:cNvSpPr/>
          <p:nvPr/>
        </p:nvSpPr>
        <p:spPr>
          <a:xfrm>
            <a:off x="1555408" y="4655204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30772D2-1906-4207-8580-1D45BD0413E1}"/>
              </a:ext>
            </a:extLst>
          </p:cNvPr>
          <p:cNvCxnSpPr>
            <a:stCxn id="36" idx="3"/>
            <a:endCxn id="26" idx="1"/>
          </p:cNvCxnSpPr>
          <p:nvPr/>
        </p:nvCxnSpPr>
        <p:spPr>
          <a:xfrm>
            <a:off x="1956673" y="4855837"/>
            <a:ext cx="584059" cy="7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323AE84-4356-4552-9F94-0C5B9DBFBE9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3343262" y="4861811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770A0B9-F135-417A-A8FA-1C54CDC9CDF1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4540486" y="4859820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CE0AFE-8A93-4353-94ED-C173475DB6DB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5737710" y="4857829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0AF5C7E-BB90-4552-A493-951CD4DAA66C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6934934" y="4855838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AD77257-A496-4C3F-8D02-FC6AE9DDDF50}"/>
              </a:ext>
            </a:extLst>
          </p:cNvPr>
          <p:cNvSpPr txBox="1"/>
          <p:nvPr/>
        </p:nvSpPr>
        <p:spPr>
          <a:xfrm>
            <a:off x="1640632" y="505456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CB6C014-B846-4B1B-97E2-4D42C03ED224}"/>
              </a:ext>
            </a:extLst>
          </p:cNvPr>
          <p:cNvSpPr/>
          <p:nvPr/>
        </p:nvSpPr>
        <p:spPr>
          <a:xfrm>
            <a:off x="1565829" y="5691331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BEF3EE5-0FD2-49B3-BC9E-4C935F972F55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>
          <a:xfrm>
            <a:off x="1967094" y="5891964"/>
            <a:ext cx="580611" cy="49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34C11A2-70B3-4550-AAD2-F08DAADA0AFF}"/>
              </a:ext>
            </a:extLst>
          </p:cNvPr>
          <p:cNvSpPr txBox="1"/>
          <p:nvPr/>
        </p:nvSpPr>
        <p:spPr>
          <a:xfrm>
            <a:off x="1651053" y="60906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F14A3D-57C5-4506-BC3A-3E13A3E68778}"/>
              </a:ext>
            </a:extLst>
          </p:cNvPr>
          <p:cNvSpPr txBox="1"/>
          <p:nvPr/>
        </p:nvSpPr>
        <p:spPr>
          <a:xfrm>
            <a:off x="2385080" y="5092900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0x1be9090fa40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098F9AA-1BF7-4400-BDF5-842DD2BD83CE}"/>
              </a:ext>
            </a:extLst>
          </p:cNvPr>
          <p:cNvSpPr/>
          <p:nvPr/>
        </p:nvSpPr>
        <p:spPr>
          <a:xfrm>
            <a:off x="2547705" y="5741047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8A0EAEC-C8B4-4F43-9155-F210CD8E2309}"/>
              </a:ext>
            </a:extLst>
          </p:cNvPr>
          <p:cNvSpPr/>
          <p:nvPr/>
        </p:nvSpPr>
        <p:spPr>
          <a:xfrm>
            <a:off x="2948970" y="5741047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FFD105-3221-4E59-97A8-5FD9F4F55EBF}"/>
              </a:ext>
            </a:extLst>
          </p:cNvPr>
          <p:cNvSpPr/>
          <p:nvPr/>
        </p:nvSpPr>
        <p:spPr>
          <a:xfrm>
            <a:off x="3744929" y="5739056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FA2A7D8-6E22-41A0-88AC-73D392C06849}"/>
              </a:ext>
            </a:extLst>
          </p:cNvPr>
          <p:cNvSpPr/>
          <p:nvPr/>
        </p:nvSpPr>
        <p:spPr>
          <a:xfrm>
            <a:off x="4146194" y="5739056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5FCC8BB-CEA2-47BA-BEE5-97BB01EAFD3A}"/>
              </a:ext>
            </a:extLst>
          </p:cNvPr>
          <p:cNvSpPr/>
          <p:nvPr/>
        </p:nvSpPr>
        <p:spPr>
          <a:xfrm>
            <a:off x="4942153" y="5737065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1D8D7C7-E667-484F-87AE-CCA75E0564D8}"/>
              </a:ext>
            </a:extLst>
          </p:cNvPr>
          <p:cNvSpPr/>
          <p:nvPr/>
        </p:nvSpPr>
        <p:spPr>
          <a:xfrm>
            <a:off x="5343418" y="5737065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97E1A5-FD7B-4307-81D8-50F19520BD8C}"/>
              </a:ext>
            </a:extLst>
          </p:cNvPr>
          <p:cNvSpPr/>
          <p:nvPr/>
        </p:nvSpPr>
        <p:spPr>
          <a:xfrm>
            <a:off x="6139377" y="5735074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538D8AE-7F77-439D-AA05-FFCA69A3C1BD}"/>
              </a:ext>
            </a:extLst>
          </p:cNvPr>
          <p:cNvSpPr/>
          <p:nvPr/>
        </p:nvSpPr>
        <p:spPr>
          <a:xfrm>
            <a:off x="6540642" y="5735074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3102AF-DF2A-491B-9899-42D93A9B1DB8}"/>
              </a:ext>
            </a:extLst>
          </p:cNvPr>
          <p:cNvSpPr/>
          <p:nvPr/>
        </p:nvSpPr>
        <p:spPr>
          <a:xfrm>
            <a:off x="7336601" y="5733083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B74984C-7EBF-48F2-A89E-C5BADAF6FAA0}"/>
              </a:ext>
            </a:extLst>
          </p:cNvPr>
          <p:cNvSpPr/>
          <p:nvPr/>
        </p:nvSpPr>
        <p:spPr>
          <a:xfrm>
            <a:off x="7737866" y="5733083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FA9AB66-6B1D-42C9-A42A-F9D8ABB4A2B8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flipV="1">
            <a:off x="3350235" y="5939689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FEA0B2F-A6FB-474F-A0CB-F4C6C112B34E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 flipV="1">
            <a:off x="4547459" y="5937698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B5CF42C-6B4E-4691-BEF8-816DB335AFAC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 flipV="1">
            <a:off x="5744683" y="5935707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9833F23-04DB-41B8-8819-8F99BE008023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 flipV="1">
            <a:off x="6941907" y="5933716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728619A-8C2F-437C-9175-DC3901BA2109}"/>
              </a:ext>
            </a:extLst>
          </p:cNvPr>
          <p:cNvSpPr txBox="1"/>
          <p:nvPr/>
        </p:nvSpPr>
        <p:spPr>
          <a:xfrm>
            <a:off x="2392053" y="617077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0x1be9090fcc0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65875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236476" y="944724"/>
            <a:ext cx="9433047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 = ['orange', 'apple', 'pear', 'banana', 'kiwi', 'apple', 'banana']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fruits.count('apple')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FA45AA4-50A4-417F-A2BF-54A29EA85DDA}"/>
              </a:ext>
            </a:extLst>
          </p:cNvPr>
          <p:cNvGrpSpPr/>
          <p:nvPr/>
        </p:nvGrpSpPr>
        <p:grpSpPr>
          <a:xfrm>
            <a:off x="236476" y="1858817"/>
            <a:ext cx="9433047" cy="39604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94036E-8176-4B72-9040-2A8F9143471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26BB396-BD60-40DE-BCB9-49B46334E84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fruits.count('tangerine')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1B2AEF-599C-4473-A3EB-FB70325B8119}"/>
              </a:ext>
            </a:extLst>
          </p:cNvPr>
          <p:cNvGrpSpPr/>
          <p:nvPr/>
        </p:nvGrpSpPr>
        <p:grpSpPr>
          <a:xfrm>
            <a:off x="236476" y="2448874"/>
            <a:ext cx="9433047" cy="396044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73AE17-2D57-428B-89B6-45DC3A1BB22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DDF374-411F-4A7E-BC93-D98AD15C8C1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fruits.index('banana')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080663-775F-4DCE-9B41-2B963606B946}"/>
              </a:ext>
            </a:extLst>
          </p:cNvPr>
          <p:cNvGrpSpPr/>
          <p:nvPr/>
        </p:nvGrpSpPr>
        <p:grpSpPr>
          <a:xfrm>
            <a:off x="236476" y="3038931"/>
            <a:ext cx="9433047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185DFDF-F1EA-4F25-9B85-8B6301DDBC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BBE366F-FA24-493B-9D40-EBC316FD6E5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fruits.index('banana', 4)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B226B52-3DD0-42EA-9FE9-86A123534BC0}"/>
              </a:ext>
            </a:extLst>
          </p:cNvPr>
          <p:cNvGrpSpPr/>
          <p:nvPr/>
        </p:nvGrpSpPr>
        <p:grpSpPr>
          <a:xfrm>
            <a:off x="236476" y="3628988"/>
            <a:ext cx="9433047" cy="627422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DF79321-CBE8-48BD-8F2C-6FA8CC747C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809C2AA-E5DD-43E9-9D3B-7C57F08FC9B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fruits.reverse()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90F8589-1623-4B1C-ABED-BA0790A98FCB}"/>
              </a:ext>
            </a:extLst>
          </p:cNvPr>
          <p:cNvGrpSpPr/>
          <p:nvPr/>
        </p:nvGrpSpPr>
        <p:grpSpPr>
          <a:xfrm>
            <a:off x="236476" y="4450423"/>
            <a:ext cx="9433047" cy="62742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081EA1B-A63F-4197-96CF-373BFE3459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334EF1D-C52A-49C6-B1BE-E2104279A68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fruits.append('grape')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676EADD-F3D9-4B3F-A501-B76D60183549}"/>
              </a:ext>
            </a:extLst>
          </p:cNvPr>
          <p:cNvGrpSpPr/>
          <p:nvPr/>
        </p:nvGrpSpPr>
        <p:grpSpPr>
          <a:xfrm>
            <a:off x="236476" y="5271858"/>
            <a:ext cx="9433047" cy="627422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D0FC7E-E88C-4479-A5DA-8758D47626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D2692A9-B6AA-46A1-A04D-1A656591867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fruits.sort()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2B80E-38CA-47BC-8769-D9F185048492}"/>
              </a:ext>
            </a:extLst>
          </p:cNvPr>
          <p:cNvGrpSpPr/>
          <p:nvPr/>
        </p:nvGrpSpPr>
        <p:grpSpPr>
          <a:xfrm>
            <a:off x="236476" y="6093296"/>
            <a:ext cx="9433047" cy="396044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6D672-ED36-44BF-9CB4-696D162C43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6F8F84-101F-4373-BE59-C8CBC4BAD99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fruits.pop()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151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2. </a:t>
            </a:r>
            <a:r>
              <a:rPr lang="ko-KR" altLang="en-US" b="1">
                <a:latin typeface="+mn-ea"/>
              </a:rPr>
              <a:t>기본 문법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2-1 </a:t>
            </a:r>
            <a:r>
              <a:rPr lang="ko-KR" altLang="en-US" sz="1600" b="1">
                <a:latin typeface="+mn-ea"/>
              </a:rPr>
              <a:t>기본 문법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2-2 </a:t>
            </a:r>
            <a:r>
              <a:rPr lang="ko-KR" altLang="en-US" sz="1600" b="1">
                <a:latin typeface="+mn-ea"/>
              </a:rPr>
              <a:t>변수와 연산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2-3 </a:t>
            </a:r>
            <a:r>
              <a:rPr lang="ko-KR" altLang="en-US" sz="1600" b="1">
                <a:latin typeface="+mn-ea"/>
              </a:rPr>
              <a:t>변수 내부 구조</a:t>
            </a: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2-4 </a:t>
            </a:r>
            <a:r>
              <a:rPr lang="ko-KR" altLang="en-US" sz="1600" b="1">
                <a:latin typeface="+mn-ea"/>
              </a:rPr>
              <a:t>입력과 출력</a:t>
            </a:r>
          </a:p>
        </p:txBody>
      </p:sp>
    </p:spTree>
    <p:extLst>
      <p:ext uri="{BB962C8B-B14F-4D97-AF65-F5344CB8AC3E}">
        <p14:creationId xmlns:p14="http://schemas.microsoft.com/office/powerpoint/2010/main" val="132873571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리스트를 스택으로 사용하기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052736"/>
            <a:ext cx="3060340" cy="122413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stack.append(6)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stack.append(7)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2B80E-38CA-47BC-8769-D9F185048492}"/>
              </a:ext>
            </a:extLst>
          </p:cNvPr>
          <p:cNvGrpSpPr/>
          <p:nvPr/>
        </p:nvGrpSpPr>
        <p:grpSpPr>
          <a:xfrm>
            <a:off x="560512" y="2629711"/>
            <a:ext cx="3060340" cy="396044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6D672-ED36-44BF-9CB4-696D162C43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6F8F84-101F-4373-BE59-C8CBC4BAD99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A73E372-70D4-4CFF-8D16-9AC56677D318}"/>
              </a:ext>
            </a:extLst>
          </p:cNvPr>
          <p:cNvGrpSpPr/>
          <p:nvPr/>
        </p:nvGrpSpPr>
        <p:grpSpPr>
          <a:xfrm>
            <a:off x="560512" y="3378594"/>
            <a:ext cx="3060340" cy="396044"/>
            <a:chOff x="704528" y="1448780"/>
            <a:chExt cx="7920880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FFDEE39-7F40-46C6-BE66-87457C4003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AE8A394-2B23-44DF-9B72-97B8735DEB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4127477"/>
            <a:ext cx="306034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4876360"/>
            <a:ext cx="3060340" cy="396044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083C8C4-BA2E-41B6-824F-B11CDED75FDF}"/>
              </a:ext>
            </a:extLst>
          </p:cNvPr>
          <p:cNvGrpSpPr/>
          <p:nvPr/>
        </p:nvGrpSpPr>
        <p:grpSpPr>
          <a:xfrm>
            <a:off x="560512" y="5625244"/>
            <a:ext cx="3060340" cy="396044"/>
            <a:chOff x="704528" y="1448780"/>
            <a:chExt cx="7920880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ECE4C55-2CB7-4AA4-A9B8-FC37F300D87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7EE500-D1E1-4C4A-BC1C-FCB89BF5D5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4A6801E-AF49-4A84-8038-784E27D644E1}"/>
              </a:ext>
            </a:extLst>
          </p:cNvPr>
          <p:cNvCxnSpPr/>
          <p:nvPr/>
        </p:nvCxnSpPr>
        <p:spPr>
          <a:xfrm>
            <a:off x="5241032" y="1340768"/>
            <a:ext cx="0" cy="33123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862F333-4F6D-4315-A612-7F5F29A7F9F1}"/>
              </a:ext>
            </a:extLst>
          </p:cNvPr>
          <p:cNvCxnSpPr/>
          <p:nvPr/>
        </p:nvCxnSpPr>
        <p:spPr>
          <a:xfrm>
            <a:off x="7473280" y="1369571"/>
            <a:ext cx="0" cy="33123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F5940E0-981A-45D1-ADB3-187D5CB7178D}"/>
              </a:ext>
            </a:extLst>
          </p:cNvPr>
          <p:cNvCxnSpPr/>
          <p:nvPr/>
        </p:nvCxnSpPr>
        <p:spPr>
          <a:xfrm>
            <a:off x="5241032" y="4653136"/>
            <a:ext cx="2232248" cy="288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4082B0-8BDA-4A49-A0E6-EB3C9CA53729}"/>
              </a:ext>
            </a:extLst>
          </p:cNvPr>
          <p:cNvSpPr/>
          <p:nvPr/>
        </p:nvSpPr>
        <p:spPr>
          <a:xfrm>
            <a:off x="9489504" y="3011022"/>
            <a:ext cx="1584174" cy="540060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C6B207D-88F2-4EBC-81D2-0084F31FE87C}"/>
              </a:ext>
            </a:extLst>
          </p:cNvPr>
          <p:cNvSpPr/>
          <p:nvPr/>
        </p:nvSpPr>
        <p:spPr>
          <a:xfrm>
            <a:off x="7796373" y="3036393"/>
            <a:ext cx="1584174" cy="540060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9FA92C-837B-4DFB-A4E3-DC3E3C3AF2C4}"/>
              </a:ext>
            </a:extLst>
          </p:cNvPr>
          <p:cNvSpPr txBox="1"/>
          <p:nvPr/>
        </p:nvSpPr>
        <p:spPr>
          <a:xfrm>
            <a:off x="7869324" y="1052736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STACK : LIFO</a:t>
            </a:r>
            <a:endParaRPr lang="ko-KR" altLang="en-US" sz="2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11064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리스트를 스택으로 사용하기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052736"/>
            <a:ext cx="3060340" cy="122413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5" y="1448780"/>
              <a:ext cx="7848873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queue.insert(0, 6)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queue.insert(0, 7)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2B80E-38CA-47BC-8769-D9F185048492}"/>
              </a:ext>
            </a:extLst>
          </p:cNvPr>
          <p:cNvGrpSpPr/>
          <p:nvPr/>
        </p:nvGrpSpPr>
        <p:grpSpPr>
          <a:xfrm>
            <a:off x="560512" y="2629711"/>
            <a:ext cx="3060340" cy="396044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6D672-ED36-44BF-9CB4-696D162C43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6F8F84-101F-4373-BE59-C8CBC4BAD99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queue.pop()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A73E372-70D4-4CFF-8D16-9AC56677D318}"/>
              </a:ext>
            </a:extLst>
          </p:cNvPr>
          <p:cNvGrpSpPr/>
          <p:nvPr/>
        </p:nvGrpSpPr>
        <p:grpSpPr>
          <a:xfrm>
            <a:off x="560512" y="3378594"/>
            <a:ext cx="3060340" cy="396044"/>
            <a:chOff x="704528" y="1448780"/>
            <a:chExt cx="7920880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FFDEE39-7F40-46C6-BE66-87457C4003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AE8A394-2B23-44DF-9B72-97B8735DEB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4127477"/>
            <a:ext cx="306034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queue.pop()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4876360"/>
            <a:ext cx="3060340" cy="396044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queue.pop()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083C8C4-BA2E-41B6-824F-B11CDED75FDF}"/>
              </a:ext>
            </a:extLst>
          </p:cNvPr>
          <p:cNvGrpSpPr/>
          <p:nvPr/>
        </p:nvGrpSpPr>
        <p:grpSpPr>
          <a:xfrm>
            <a:off x="560512" y="5625244"/>
            <a:ext cx="3060340" cy="396044"/>
            <a:chOff x="704528" y="1448780"/>
            <a:chExt cx="7920880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ECE4C55-2CB7-4AA4-A9B8-FC37F300D87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7EE500-D1E1-4C4A-BC1C-FCB89BF5D5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49FA92C-837B-4DFB-A4E3-DC3E3C3AF2C4}"/>
              </a:ext>
            </a:extLst>
          </p:cNvPr>
          <p:cNvSpPr txBox="1"/>
          <p:nvPr/>
        </p:nvSpPr>
        <p:spPr>
          <a:xfrm>
            <a:off x="7725308" y="791126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QUEUE : FIFO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821D6E-EA1E-4449-9975-AD15115C8A55}"/>
              </a:ext>
            </a:extLst>
          </p:cNvPr>
          <p:cNvCxnSpPr>
            <a:cxnSpLocks/>
          </p:cNvCxnSpPr>
          <p:nvPr/>
        </p:nvCxnSpPr>
        <p:spPr>
          <a:xfrm>
            <a:off x="6163448" y="2312876"/>
            <a:ext cx="31683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706CFD9-D14D-4061-B712-781ABD7E9B72}"/>
              </a:ext>
            </a:extLst>
          </p:cNvPr>
          <p:cNvCxnSpPr>
            <a:cxnSpLocks/>
          </p:cNvCxnSpPr>
          <p:nvPr/>
        </p:nvCxnSpPr>
        <p:spPr>
          <a:xfrm>
            <a:off x="6163448" y="3284984"/>
            <a:ext cx="31683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07005AF-62E8-48DB-B46A-75562FEF1857}"/>
              </a:ext>
            </a:extLst>
          </p:cNvPr>
          <p:cNvSpPr/>
          <p:nvPr/>
        </p:nvSpPr>
        <p:spPr>
          <a:xfrm>
            <a:off x="9902583" y="4019465"/>
            <a:ext cx="612068" cy="61206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9F54D26-6A50-41B9-BC7B-6B2ADBC3AB27}"/>
              </a:ext>
            </a:extLst>
          </p:cNvPr>
          <p:cNvSpPr/>
          <p:nvPr/>
        </p:nvSpPr>
        <p:spPr>
          <a:xfrm>
            <a:off x="9000657" y="4019465"/>
            <a:ext cx="612068" cy="61206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BE48D3E-EDE5-4645-B9D2-76E103B14D92}"/>
              </a:ext>
            </a:extLst>
          </p:cNvPr>
          <p:cNvSpPr/>
          <p:nvPr/>
        </p:nvSpPr>
        <p:spPr>
          <a:xfrm>
            <a:off x="8103944" y="4000742"/>
            <a:ext cx="612068" cy="61206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B179080-5C8E-4312-8EDB-45FCAF289791}"/>
              </a:ext>
            </a:extLst>
          </p:cNvPr>
          <p:cNvSpPr/>
          <p:nvPr/>
        </p:nvSpPr>
        <p:spPr>
          <a:xfrm>
            <a:off x="5457056" y="2420888"/>
            <a:ext cx="612068" cy="648072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27813647-2BF0-4405-94EE-2D98F2014307}"/>
              </a:ext>
            </a:extLst>
          </p:cNvPr>
          <p:cNvSpPr/>
          <p:nvPr/>
        </p:nvSpPr>
        <p:spPr>
          <a:xfrm>
            <a:off x="9813540" y="2420888"/>
            <a:ext cx="612068" cy="648072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15201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리스트를 큐로 사용하기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052736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deque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 = deque(["Eric", "John", "Michael"])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queue.append("Terry") 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queue.append("Graham")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queue.popleft() 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2932145"/>
            <a:ext cx="828092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queue.popleft() 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3681028"/>
            <a:ext cx="8280920" cy="396044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896300-D281-426F-91C1-59A4CD695B7D}"/>
              </a:ext>
            </a:extLst>
          </p:cNvPr>
          <p:cNvSpPr/>
          <p:nvPr/>
        </p:nvSpPr>
        <p:spPr>
          <a:xfrm>
            <a:off x="1856656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Eric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D3AE61-064B-4A62-B556-45E4069D845E}"/>
              </a:ext>
            </a:extLst>
          </p:cNvPr>
          <p:cNvSpPr/>
          <p:nvPr/>
        </p:nvSpPr>
        <p:spPr>
          <a:xfrm>
            <a:off x="2979981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John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73A3FF-B3FA-4BFF-931F-E0E430CC2D91}"/>
              </a:ext>
            </a:extLst>
          </p:cNvPr>
          <p:cNvSpPr/>
          <p:nvPr/>
        </p:nvSpPr>
        <p:spPr>
          <a:xfrm>
            <a:off x="4103306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Michael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CB6430-F921-48E1-AAF3-6B6E3EE3111F}"/>
              </a:ext>
            </a:extLst>
          </p:cNvPr>
          <p:cNvSpPr/>
          <p:nvPr/>
        </p:nvSpPr>
        <p:spPr>
          <a:xfrm>
            <a:off x="5226630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Terry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244795-8189-4BB8-9288-714B93ED77D6}"/>
              </a:ext>
            </a:extLst>
          </p:cNvPr>
          <p:cNvSpPr/>
          <p:nvPr/>
        </p:nvSpPr>
        <p:spPr>
          <a:xfrm>
            <a:off x="6349955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Graham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62554DB-07A9-46B9-B3EC-E0B3917335D2}"/>
              </a:ext>
            </a:extLst>
          </p:cNvPr>
          <p:cNvSpPr/>
          <p:nvPr/>
        </p:nvSpPr>
        <p:spPr>
          <a:xfrm rot="10800000">
            <a:off x="1097447" y="5043523"/>
            <a:ext cx="540060" cy="396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C66FE6F7-A64C-4AB9-B1E8-52E81B2B327E}"/>
              </a:ext>
            </a:extLst>
          </p:cNvPr>
          <p:cNvSpPr/>
          <p:nvPr/>
        </p:nvSpPr>
        <p:spPr>
          <a:xfrm rot="10800000">
            <a:off x="7711920" y="5013176"/>
            <a:ext cx="540060" cy="396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75118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x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squares.append(x**2)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3717032"/>
            <a:ext cx="8280920" cy="828092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list(map(lambda x: x**2, range(10)))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5301208"/>
            <a:ext cx="8280920" cy="828092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[x**2 for x in range(10)]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B4D479-997D-458D-AC6C-2D6AFA365900}"/>
              </a:ext>
            </a:extLst>
          </p:cNvPr>
          <p:cNvSpPr txBox="1"/>
          <p:nvPr/>
        </p:nvSpPr>
        <p:spPr>
          <a:xfrm>
            <a:off x="560512" y="899428"/>
            <a:ext cx="297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제곱수의 리스트를 만들자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F1D06F-9DD7-4CA1-9735-D4EF4568B118}"/>
              </a:ext>
            </a:extLst>
          </p:cNvPr>
          <p:cNvSpPr txBox="1"/>
          <p:nvPr/>
        </p:nvSpPr>
        <p:spPr>
          <a:xfrm>
            <a:off x="488504" y="3299920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아래 처럼할 수도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B9B0CB-5842-463B-919B-E7D2C1E2D49E}"/>
              </a:ext>
            </a:extLst>
          </p:cNvPr>
          <p:cNvSpPr txBox="1"/>
          <p:nvPr/>
        </p:nvSpPr>
        <p:spPr>
          <a:xfrm>
            <a:off x="488504" y="4909686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 표현</a:t>
            </a:r>
          </a:p>
        </p:txBody>
      </p:sp>
    </p:spTree>
    <p:extLst>
      <p:ext uri="{BB962C8B-B14F-4D97-AF65-F5344CB8AC3E}">
        <p14:creationId xmlns:p14="http://schemas.microsoft.com/office/powerpoint/2010/main" val="184724383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46836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[(x, y) for x in [1,2,3] for y in [3,1,4] if x != y]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2781242"/>
            <a:ext cx="8280920" cy="1763882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combs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x in [1,2,3]: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y in [3,1,4]: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if x != y: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combs.append((x, y))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combs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B4D479-997D-458D-AC6C-2D6AFA365900}"/>
              </a:ext>
            </a:extLst>
          </p:cNvPr>
          <p:cNvSpPr txBox="1"/>
          <p:nvPr/>
        </p:nvSpPr>
        <p:spPr>
          <a:xfrm>
            <a:off x="560512" y="899428"/>
            <a:ext cx="356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이중 루프의 리스트 컴프리헨션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F1D06F-9DD7-4CA1-9735-D4EF4568B118}"/>
              </a:ext>
            </a:extLst>
          </p:cNvPr>
          <p:cNvSpPr txBox="1"/>
          <p:nvPr/>
        </p:nvSpPr>
        <p:spPr>
          <a:xfrm>
            <a:off x="488504" y="2312876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아래 처럼할 수도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B9B0CB-5842-463B-919B-E7D2C1E2D49E}"/>
              </a:ext>
            </a:extLst>
          </p:cNvPr>
          <p:cNvSpPr txBox="1"/>
          <p:nvPr/>
        </p:nvSpPr>
        <p:spPr>
          <a:xfrm>
            <a:off x="488504" y="4909686"/>
            <a:ext cx="670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두 코드 조각에서 </a:t>
            </a:r>
            <a:r>
              <a:rPr lang="en-US" altLang="ko-KR" b="1">
                <a:latin typeface="Consolas" panose="020B0609020204030204" pitchFamily="49" charset="0"/>
              </a:rPr>
              <a:t>for </a:t>
            </a:r>
            <a:r>
              <a:rPr lang="ko-KR" altLang="en-US" b="1">
                <a:latin typeface="Consolas" panose="020B0609020204030204" pitchFamily="49" charset="0"/>
              </a:rPr>
              <a:t>와 </a:t>
            </a:r>
            <a:r>
              <a:rPr lang="en-US" altLang="ko-KR" b="1">
                <a:latin typeface="Consolas" panose="020B0609020204030204" pitchFamily="49" charset="0"/>
              </a:rPr>
              <a:t>if </a:t>
            </a:r>
            <a:r>
              <a:rPr lang="ko-KR" altLang="en-US" b="1">
                <a:latin typeface="Consolas" panose="020B0609020204030204" pitchFamily="49" charset="0"/>
              </a:rPr>
              <a:t>문의 순서가 같음에 유의하자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69131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67955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vec = [-4, -2, 0, 2, 4]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[x*2 for x in vec]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 여러 예제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A5AD3F0-85D3-474C-BEE5-34D89936769F}"/>
              </a:ext>
            </a:extLst>
          </p:cNvPr>
          <p:cNvGrpSpPr/>
          <p:nvPr/>
        </p:nvGrpSpPr>
        <p:grpSpPr>
          <a:xfrm>
            <a:off x="560512" y="2184497"/>
            <a:ext cx="8280920" cy="43204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77E13-2AF8-47E3-8DD3-F3E1D790D23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770BFBA-5D18-4227-B5FE-05761EBA7E6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 for x in vec if x &gt;= 0]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743CD32-439E-4DFF-A73B-E9A5320AF115}"/>
              </a:ext>
            </a:extLst>
          </p:cNvPr>
          <p:cNvGrpSpPr/>
          <p:nvPr/>
        </p:nvGrpSpPr>
        <p:grpSpPr>
          <a:xfrm>
            <a:off x="556044" y="2852728"/>
            <a:ext cx="8280920" cy="43204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0B0EABD-EBB7-458D-A6E4-3A9DFAF7C92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1A7102F-8E70-4834-9FDF-5A05230DA13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[abs(x) for x in vec]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A138EC-E8E4-4A29-B344-B9EB1E2517F1}"/>
              </a:ext>
            </a:extLst>
          </p:cNvPr>
          <p:cNvGrpSpPr/>
          <p:nvPr/>
        </p:nvGrpSpPr>
        <p:grpSpPr>
          <a:xfrm>
            <a:off x="556044" y="3520959"/>
            <a:ext cx="8280920" cy="736921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26192B-15C8-4D35-8570-C7AD971D64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7F0C6C1-F24E-4EAD-9534-D7E0620717F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freshfruit = ['  banana', '  loganberry ', 'passion fruit  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[weapon.strip() for weapon in freshfruit]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FE40AD-C96A-4CB9-AF9E-9712991EEFAF}"/>
              </a:ext>
            </a:extLst>
          </p:cNvPr>
          <p:cNvGrpSpPr/>
          <p:nvPr/>
        </p:nvGrpSpPr>
        <p:grpSpPr>
          <a:xfrm>
            <a:off x="560512" y="4494063"/>
            <a:ext cx="8280920" cy="432048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78F0C73-8179-442C-91DD-90E07D1E3D7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6CAF338-1A7D-42FC-A5AC-32DB3C9EA49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[(x, x**2) for x in range(6)]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A9B0228-379F-4EE6-B84A-A20703E23C08}"/>
              </a:ext>
            </a:extLst>
          </p:cNvPr>
          <p:cNvGrpSpPr/>
          <p:nvPr/>
        </p:nvGrpSpPr>
        <p:grpSpPr>
          <a:xfrm>
            <a:off x="560512" y="5162294"/>
            <a:ext cx="8280920" cy="432048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E8F6CCA-D767-492A-90FF-E08011AD133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EB1A29-65F4-4189-B7DC-8AE5EB4FE24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[x, x**2 for x in range(6)]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F7E9573-8590-4928-BCF6-D3BB5285441B}"/>
              </a:ext>
            </a:extLst>
          </p:cNvPr>
          <p:cNvGrpSpPr/>
          <p:nvPr/>
        </p:nvGrpSpPr>
        <p:grpSpPr>
          <a:xfrm>
            <a:off x="556044" y="5830523"/>
            <a:ext cx="8280920" cy="736921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5C97B73-F456-4837-AEDC-9B922A0B191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A1543ED-6AD7-4FA8-842D-FA43752BAB4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vec = [[1,2,3], [4,5,6], [7,8,9]]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[num for elem in vec for num in elem]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446697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중첩된 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matrix = [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[1, 2, 3, 4],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[5, 6, 7, 8],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[9, 10, 11, 12],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]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585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길이가 </a:t>
            </a:r>
            <a:r>
              <a:rPr lang="en-US" altLang="ko-KR" b="1">
                <a:latin typeface="Consolas" panose="020B0609020204030204" pitchFamily="49" charset="0"/>
              </a:rPr>
              <a:t>4</a:t>
            </a:r>
            <a:r>
              <a:rPr lang="ko-KR" altLang="en-US" b="1">
                <a:latin typeface="Consolas" panose="020B0609020204030204" pitchFamily="49" charset="0"/>
              </a:rPr>
              <a:t>인 리스트 </a:t>
            </a:r>
            <a:r>
              <a:rPr lang="en-US" altLang="ko-KR" b="1">
                <a:latin typeface="Consolas" panose="020B0609020204030204" pitchFamily="49" charset="0"/>
              </a:rPr>
              <a:t>3</a:t>
            </a:r>
            <a:r>
              <a:rPr lang="ko-KR" altLang="en-US" b="1">
                <a:latin typeface="Consolas" panose="020B0609020204030204" pitchFamily="49" charset="0"/>
              </a:rPr>
              <a:t>개의 리스트로 구현된 </a:t>
            </a:r>
            <a:r>
              <a:rPr lang="en-US" altLang="ko-KR" b="1">
                <a:latin typeface="Consolas" panose="020B0609020204030204" pitchFamily="49" charset="0"/>
              </a:rPr>
              <a:t>3x4 </a:t>
            </a:r>
            <a:r>
              <a:rPr lang="ko-KR" altLang="en-US" b="1">
                <a:latin typeface="Consolas" panose="020B0609020204030204" pitchFamily="49" charset="0"/>
              </a:rPr>
              <a:t>행렬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21E1E61-42A4-4CEE-A9D1-5707AC98F7F9}"/>
              </a:ext>
            </a:extLst>
          </p:cNvPr>
          <p:cNvGrpSpPr/>
          <p:nvPr/>
        </p:nvGrpSpPr>
        <p:grpSpPr>
          <a:xfrm>
            <a:off x="560512" y="3584792"/>
            <a:ext cx="8280920" cy="492280"/>
            <a:chOff x="704528" y="1448780"/>
            <a:chExt cx="7920880" cy="100811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365C731-FF8D-41C5-813F-D8321CB2A58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CFBACE5-7705-488A-BF4C-CC1C1604B9B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[[row[i] for row in matrix] for i in range(4)]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58D384E-1F1D-484E-B3A4-BC894F6502F2}"/>
              </a:ext>
            </a:extLst>
          </p:cNvPr>
          <p:cNvSpPr txBox="1"/>
          <p:nvPr/>
        </p:nvSpPr>
        <p:spPr>
          <a:xfrm>
            <a:off x="499151" y="3215460"/>
            <a:ext cx="509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컴프리헨션은 행과 열을 전치 시킨다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213C1CB-8050-4971-ADF7-42A40EC95B98}"/>
              </a:ext>
            </a:extLst>
          </p:cNvPr>
          <p:cNvGrpSpPr/>
          <p:nvPr/>
        </p:nvGrpSpPr>
        <p:grpSpPr>
          <a:xfrm>
            <a:off x="548882" y="4902450"/>
            <a:ext cx="8280920" cy="1406870"/>
            <a:chOff x="704528" y="1448780"/>
            <a:chExt cx="7920880" cy="100811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EA85F7A-DBDD-4FFC-B9C2-E95CC96859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13946E1-FAF7-49C2-B2FC-BAD9B40C6B7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range(4):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transposed.append([row[i] for row in matrix])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0115FDD-B7E5-47B3-B3EE-71DE5F67F684}"/>
              </a:ext>
            </a:extLst>
          </p:cNvPr>
          <p:cNvSpPr txBox="1"/>
          <p:nvPr/>
        </p:nvSpPr>
        <p:spPr>
          <a:xfrm>
            <a:off x="487521" y="448027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위의 코드는 아래와 같다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0837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중첩된 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3x4 </a:t>
            </a:r>
            <a:r>
              <a:rPr lang="ko-KR" altLang="en-US" b="1">
                <a:latin typeface="Consolas" panose="020B0609020204030204" pitchFamily="49" charset="0"/>
              </a:rPr>
              <a:t>행렬의 전치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838CBC-2C30-46FD-AA44-2B0C82CC9ECA}"/>
              </a:ext>
            </a:extLst>
          </p:cNvPr>
          <p:cNvSpPr/>
          <p:nvPr/>
        </p:nvSpPr>
        <p:spPr>
          <a:xfrm>
            <a:off x="884548" y="173681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B7C9AC-0A37-4667-AAF8-52619E400257}"/>
              </a:ext>
            </a:extLst>
          </p:cNvPr>
          <p:cNvSpPr/>
          <p:nvPr/>
        </p:nvSpPr>
        <p:spPr>
          <a:xfrm>
            <a:off x="1352600" y="173681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616D68-1045-46F8-869F-BE05A740A902}"/>
              </a:ext>
            </a:extLst>
          </p:cNvPr>
          <p:cNvSpPr/>
          <p:nvPr/>
        </p:nvSpPr>
        <p:spPr>
          <a:xfrm>
            <a:off x="1820652" y="173681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E25A2D-CB91-4E66-83ED-2535FE6D1E37}"/>
              </a:ext>
            </a:extLst>
          </p:cNvPr>
          <p:cNvSpPr/>
          <p:nvPr/>
        </p:nvSpPr>
        <p:spPr>
          <a:xfrm>
            <a:off x="2288704" y="173681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5E6642-B161-4E05-92E7-FA1655BAA9B7}"/>
              </a:ext>
            </a:extLst>
          </p:cNvPr>
          <p:cNvSpPr/>
          <p:nvPr/>
        </p:nvSpPr>
        <p:spPr>
          <a:xfrm>
            <a:off x="884548" y="220486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9E55D9-181E-469B-A6F1-526F928C3623}"/>
              </a:ext>
            </a:extLst>
          </p:cNvPr>
          <p:cNvSpPr/>
          <p:nvPr/>
        </p:nvSpPr>
        <p:spPr>
          <a:xfrm>
            <a:off x="1352600" y="220486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981481C-9212-4CAE-B52D-E7A10024692A}"/>
              </a:ext>
            </a:extLst>
          </p:cNvPr>
          <p:cNvSpPr/>
          <p:nvPr/>
        </p:nvSpPr>
        <p:spPr>
          <a:xfrm>
            <a:off x="1820652" y="220486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F46BFB-D2F4-4067-B272-F29CED19ED43}"/>
              </a:ext>
            </a:extLst>
          </p:cNvPr>
          <p:cNvSpPr/>
          <p:nvPr/>
        </p:nvSpPr>
        <p:spPr>
          <a:xfrm>
            <a:off x="2288704" y="220486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F5E889-4E91-4DF9-9CA4-4F2948F2896F}"/>
              </a:ext>
            </a:extLst>
          </p:cNvPr>
          <p:cNvSpPr/>
          <p:nvPr/>
        </p:nvSpPr>
        <p:spPr>
          <a:xfrm>
            <a:off x="884548" y="267291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90190-6F7E-4384-90DE-45BC1300EA39}"/>
              </a:ext>
            </a:extLst>
          </p:cNvPr>
          <p:cNvSpPr/>
          <p:nvPr/>
        </p:nvSpPr>
        <p:spPr>
          <a:xfrm>
            <a:off x="1352600" y="267291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DDEF6F-F220-4778-9538-A6D40D0A7A1E}"/>
              </a:ext>
            </a:extLst>
          </p:cNvPr>
          <p:cNvSpPr/>
          <p:nvPr/>
        </p:nvSpPr>
        <p:spPr>
          <a:xfrm>
            <a:off x="1820652" y="267291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1B70B8-DFCD-4316-A045-1913C51BD917}"/>
              </a:ext>
            </a:extLst>
          </p:cNvPr>
          <p:cNvSpPr/>
          <p:nvPr/>
        </p:nvSpPr>
        <p:spPr>
          <a:xfrm>
            <a:off x="2288704" y="267291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686CC68-E1B7-4D8B-83AB-A6925D600BB7}"/>
              </a:ext>
            </a:extLst>
          </p:cNvPr>
          <p:cNvSpPr/>
          <p:nvPr/>
        </p:nvSpPr>
        <p:spPr>
          <a:xfrm>
            <a:off x="3392749" y="2237503"/>
            <a:ext cx="648072" cy="468052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FDA066-E545-4D97-A9FB-09C1CCC5C14B}"/>
              </a:ext>
            </a:extLst>
          </p:cNvPr>
          <p:cNvSpPr/>
          <p:nvPr/>
        </p:nvSpPr>
        <p:spPr>
          <a:xfrm>
            <a:off x="4708636" y="1670000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36401B7-09B8-4E0F-B945-E141AEB4ECB5}"/>
              </a:ext>
            </a:extLst>
          </p:cNvPr>
          <p:cNvSpPr/>
          <p:nvPr/>
        </p:nvSpPr>
        <p:spPr>
          <a:xfrm>
            <a:off x="5180135" y="1670000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8335C9-803F-42A7-80D1-C52E752EAB02}"/>
              </a:ext>
            </a:extLst>
          </p:cNvPr>
          <p:cNvSpPr/>
          <p:nvPr/>
        </p:nvSpPr>
        <p:spPr>
          <a:xfrm>
            <a:off x="5651634" y="1670000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C58EE9D-F95C-4179-8301-63BDADDEE36A}"/>
              </a:ext>
            </a:extLst>
          </p:cNvPr>
          <p:cNvSpPr/>
          <p:nvPr/>
        </p:nvSpPr>
        <p:spPr>
          <a:xfrm>
            <a:off x="4708636" y="213805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04FE7B4-A062-4A1D-9130-F7CDB17D1EBE}"/>
              </a:ext>
            </a:extLst>
          </p:cNvPr>
          <p:cNvSpPr/>
          <p:nvPr/>
        </p:nvSpPr>
        <p:spPr>
          <a:xfrm>
            <a:off x="5180135" y="213805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6A9583-E0F1-4A02-BDAC-679DC26B0BD8}"/>
              </a:ext>
            </a:extLst>
          </p:cNvPr>
          <p:cNvSpPr/>
          <p:nvPr/>
        </p:nvSpPr>
        <p:spPr>
          <a:xfrm>
            <a:off x="5651634" y="213805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28911AF-8C29-4D07-B600-EB24D1F90B7F}"/>
              </a:ext>
            </a:extLst>
          </p:cNvPr>
          <p:cNvSpPr/>
          <p:nvPr/>
        </p:nvSpPr>
        <p:spPr>
          <a:xfrm>
            <a:off x="4708636" y="260610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DAFA2B3-BF9E-4A0D-AABB-0537817259E6}"/>
              </a:ext>
            </a:extLst>
          </p:cNvPr>
          <p:cNvSpPr/>
          <p:nvPr/>
        </p:nvSpPr>
        <p:spPr>
          <a:xfrm>
            <a:off x="5180135" y="260610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3FD4CDB-1932-4E82-A446-8AAE431D7B50}"/>
              </a:ext>
            </a:extLst>
          </p:cNvPr>
          <p:cNvSpPr/>
          <p:nvPr/>
        </p:nvSpPr>
        <p:spPr>
          <a:xfrm>
            <a:off x="5651634" y="260610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1765C18-13C6-47BB-A4E4-2D569A6457D3}"/>
              </a:ext>
            </a:extLst>
          </p:cNvPr>
          <p:cNvSpPr/>
          <p:nvPr/>
        </p:nvSpPr>
        <p:spPr>
          <a:xfrm>
            <a:off x="4708636" y="307415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C133432-1540-4D8C-B800-00A2B346C117}"/>
              </a:ext>
            </a:extLst>
          </p:cNvPr>
          <p:cNvSpPr/>
          <p:nvPr/>
        </p:nvSpPr>
        <p:spPr>
          <a:xfrm>
            <a:off x="5180135" y="307415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F4F6A61-72A7-4561-948D-27E4675D440B}"/>
              </a:ext>
            </a:extLst>
          </p:cNvPr>
          <p:cNvSpPr/>
          <p:nvPr/>
        </p:nvSpPr>
        <p:spPr>
          <a:xfrm>
            <a:off x="5651634" y="307415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9B425-1F2A-44A6-B6A3-9C87ABBB7616}"/>
              </a:ext>
            </a:extLst>
          </p:cNvPr>
          <p:cNvSpPr txBox="1"/>
          <p:nvPr/>
        </p:nvSpPr>
        <p:spPr>
          <a:xfrm>
            <a:off x="1640632" y="144878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(3,4)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1F020C-8B4E-4ECE-9C06-0AAF2765BB10}"/>
              </a:ext>
            </a:extLst>
          </p:cNvPr>
          <p:cNvSpPr txBox="1"/>
          <p:nvPr/>
        </p:nvSpPr>
        <p:spPr>
          <a:xfrm>
            <a:off x="5005234" y="13322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(4,3)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37C3FA-8531-4C46-9AEF-40B008BB4008}"/>
              </a:ext>
            </a:extLst>
          </p:cNvPr>
          <p:cNvSpPr txBox="1"/>
          <p:nvPr/>
        </p:nvSpPr>
        <p:spPr>
          <a:xfrm>
            <a:off x="2668588" y="3609558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전치 </a:t>
            </a:r>
            <a:r>
              <a:rPr lang="en-US" altLang="ko-KR">
                <a:latin typeface="Consolas" panose="020B0609020204030204" pitchFamily="49" charset="0"/>
              </a:rPr>
              <a:t>, transpose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30792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중첩된 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248427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range(4):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transposed_row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row in matrix: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transposed_row.append(row[i])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transposed.append(transposed_row)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다시 다음과 같다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2978BB-BDF3-47F9-9138-CA78BBBA62E9}"/>
              </a:ext>
            </a:extLst>
          </p:cNvPr>
          <p:cNvGrpSpPr/>
          <p:nvPr/>
        </p:nvGrpSpPr>
        <p:grpSpPr>
          <a:xfrm>
            <a:off x="560512" y="5085184"/>
            <a:ext cx="8280920" cy="54006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F565F5-7734-43D0-A6BE-CEFC37011F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AF6552-8873-4923-9CDF-C51A89BF70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list(zip(*matrix))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499151" y="4369229"/>
            <a:ext cx="5650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복잡한 흐름문보다 내장 함수들을 선호해야 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 b="1">
                <a:latin typeface="Consolas" panose="020B0609020204030204" pitchFamily="49" charset="0"/>
              </a:rPr>
              <a:t>이 경우에는 </a:t>
            </a:r>
            <a:r>
              <a:rPr lang="en-US" altLang="ko-KR" b="1">
                <a:latin typeface="Consolas" panose="020B0609020204030204" pitchFamily="49" charset="0"/>
              </a:rPr>
              <a:t>zip() </a:t>
            </a:r>
            <a:r>
              <a:rPr lang="ko-KR" altLang="en-US" b="1">
                <a:latin typeface="Consolas" panose="020B0609020204030204" pitchFamily="49" charset="0"/>
              </a:rPr>
              <a:t>함수가 제 역할을 할 수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68443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12345, 54321, 'hello!'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t[0]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53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튜플은 쉼표로 구분되는 여러 값으로 구성된다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2978BB-BDF3-47F9-9138-CA78BBBA62E9}"/>
              </a:ext>
            </a:extLst>
          </p:cNvPr>
          <p:cNvGrpSpPr/>
          <p:nvPr/>
        </p:nvGrpSpPr>
        <p:grpSpPr>
          <a:xfrm>
            <a:off x="560512" y="2132856"/>
            <a:ext cx="8280920" cy="54006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F565F5-7734-43D0-A6BE-CEFC37011F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AF6552-8873-4923-9CDF-C51A89BF70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513764" y="2960948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중첩된 튜플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570A8D-5CF6-4357-AC9F-8B54692267F8}"/>
              </a:ext>
            </a:extLst>
          </p:cNvPr>
          <p:cNvGrpSpPr/>
          <p:nvPr/>
        </p:nvGrpSpPr>
        <p:grpSpPr>
          <a:xfrm>
            <a:off x="560512" y="3330280"/>
            <a:ext cx="8280920" cy="72008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EF0C9F-9AB9-4E01-BECF-860CF402D07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6667DF-B7F5-4C58-839A-8B5AE1128B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 = t, (1, 2, 3, 4, 5)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B9D0CB9-E1C5-484A-88BB-F5B7CFBCFCFB}"/>
              </a:ext>
            </a:extLst>
          </p:cNvPr>
          <p:cNvSpPr txBox="1"/>
          <p:nvPr/>
        </p:nvSpPr>
        <p:spPr>
          <a:xfrm>
            <a:off x="529148" y="4282581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튜플은 불변 객체이다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DC733-16B9-4AC4-BAB0-592D5EC1E936}"/>
              </a:ext>
            </a:extLst>
          </p:cNvPr>
          <p:cNvGrpSpPr/>
          <p:nvPr/>
        </p:nvGrpSpPr>
        <p:grpSpPr>
          <a:xfrm>
            <a:off x="575896" y="4651913"/>
            <a:ext cx="8280920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86BF19-591B-46BD-A92C-F4F5B2E826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8C7402-E6E0-483B-AA58-67D7BAB843F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t[0] = 88888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DC9FC0B-6897-4D2D-9093-7991FDDC54DF}"/>
              </a:ext>
            </a:extLst>
          </p:cNvPr>
          <p:cNvSpPr txBox="1"/>
          <p:nvPr/>
        </p:nvSpPr>
        <p:spPr>
          <a:xfrm>
            <a:off x="547306" y="5316826"/>
            <a:ext cx="499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튜플의 요소로 가변 객체를 포함할 수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D290142-BCC6-4B72-95C0-49F8FF63E5FA}"/>
              </a:ext>
            </a:extLst>
          </p:cNvPr>
          <p:cNvGrpSpPr/>
          <p:nvPr/>
        </p:nvGrpSpPr>
        <p:grpSpPr>
          <a:xfrm>
            <a:off x="594054" y="5686157"/>
            <a:ext cx="8280920" cy="89831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4129ED0-0949-4395-B7DC-D1992AA90C4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F4D0B04-0A05-48F5-9D9C-AACEEE71732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 = ([1, 2, 3], [3, 2, 1])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v[0][0] = 2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66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세미콜론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3FC55E4-5B2C-43BE-8D3F-3B300322B5E0}"/>
              </a:ext>
            </a:extLst>
          </p:cNvPr>
          <p:cNvGrpSpPr/>
          <p:nvPr/>
        </p:nvGrpSpPr>
        <p:grpSpPr>
          <a:xfrm>
            <a:off x="488504" y="1052817"/>
            <a:ext cx="8676964" cy="796073"/>
            <a:chOff x="488504" y="1052817"/>
            <a:chExt cx="8676964" cy="7960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77DEEC-3361-4A45-94FE-FD5ECBAB5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1052817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파이썬은 </a:t>
              </a:r>
              <a:r>
                <a:rPr lang="en-US" altLang="ko-KR" b="1">
                  <a:latin typeface="+mj-ea"/>
                  <a:ea typeface="+mj-ea"/>
                </a:rPr>
                <a:t>;(</a:t>
              </a:r>
              <a:r>
                <a:rPr lang="ko-KR" altLang="en-US" b="1">
                  <a:latin typeface="+mj-ea"/>
                  <a:ea typeface="+mj-ea"/>
                </a:rPr>
                <a:t>세미콜론</a:t>
              </a:r>
              <a:r>
                <a:rPr lang="en-US" altLang="ko-KR" b="1">
                  <a:latin typeface="+mj-ea"/>
                  <a:ea typeface="+mj-ea"/>
                </a:rPr>
                <a:t>)</a:t>
              </a:r>
              <a:r>
                <a:rPr lang="ko-KR" altLang="en-US" b="1">
                  <a:latin typeface="+mj-ea"/>
                  <a:ea typeface="+mj-ea"/>
                </a:rPr>
                <a:t>을 붙이지 않아도 된다</a:t>
              </a:r>
              <a:r>
                <a:rPr lang="en-US" altLang="ko-KR" b="1">
                  <a:latin typeface="+mj-ea"/>
                  <a:ea typeface="+mj-ea"/>
                </a:rPr>
                <a:t>. </a:t>
              </a:r>
              <a:endParaRPr lang="ko-KR" altLang="en-US" b="1">
                <a:latin typeface="+mj-ea"/>
                <a:ea typeface="+mj-ea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26D6446-44A9-4A3A-B42E-7E2D02FC15F0}"/>
                </a:ext>
              </a:extLst>
            </p:cNvPr>
            <p:cNvGrpSpPr/>
            <p:nvPr/>
          </p:nvGrpSpPr>
          <p:grpSpPr>
            <a:xfrm>
              <a:off x="704528" y="1448780"/>
              <a:ext cx="8460940" cy="400110"/>
              <a:chOff x="704528" y="1448780"/>
              <a:chExt cx="7920880" cy="100811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26688F3-11B1-4BDD-8700-E5F053580D79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26C0269-093B-4C05-85E3-9E9A8224A954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81B641-4922-493B-92B1-26C89096FC45}"/>
              </a:ext>
            </a:extLst>
          </p:cNvPr>
          <p:cNvGrpSpPr/>
          <p:nvPr/>
        </p:nvGrpSpPr>
        <p:grpSpPr>
          <a:xfrm>
            <a:off x="490801" y="5242280"/>
            <a:ext cx="8674667" cy="851016"/>
            <a:chOff x="490801" y="5242280"/>
            <a:chExt cx="8674667" cy="85101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500A586-3641-482A-91E6-E776110D3E02}"/>
                </a:ext>
              </a:extLst>
            </p:cNvPr>
            <p:cNvGrpSpPr/>
            <p:nvPr/>
          </p:nvGrpSpPr>
          <p:grpSpPr>
            <a:xfrm>
              <a:off x="704528" y="5661249"/>
              <a:ext cx="8460940" cy="432047"/>
              <a:chOff x="704528" y="1448780"/>
              <a:chExt cx="7920880" cy="100811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1B07046-0BCD-4AFB-A1C8-E6D7BA9630C9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54657B2-45FD-44E3-832B-15D9574847E9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Python!'); print('Hello, Python!')</a:t>
                </a:r>
              </a:p>
            </p:txBody>
          </p:sp>
        </p:grp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69B89C86-2FBB-4564-9D74-EDC6432B4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01" y="524228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한 줄에 여러 문장을 사용할 때 세미콜론으로 구분해 줘야 한다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E8F8FA-CD27-4063-9697-1500E20695D9}"/>
              </a:ext>
            </a:extLst>
          </p:cNvPr>
          <p:cNvGrpSpPr/>
          <p:nvPr/>
        </p:nvGrpSpPr>
        <p:grpSpPr>
          <a:xfrm>
            <a:off x="488504" y="2448200"/>
            <a:ext cx="8676964" cy="807159"/>
            <a:chOff x="488504" y="2301871"/>
            <a:chExt cx="8676964" cy="80715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74315C6-F101-4E6A-B06B-85CC66AD2A93}"/>
                </a:ext>
              </a:extLst>
            </p:cNvPr>
            <p:cNvGrpSpPr/>
            <p:nvPr/>
          </p:nvGrpSpPr>
          <p:grpSpPr>
            <a:xfrm>
              <a:off x="704528" y="2708920"/>
              <a:ext cx="8460940" cy="400110"/>
              <a:chOff x="704528" y="1448780"/>
              <a:chExt cx="7920880" cy="100811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1943CEE-BA44-4611-BE0B-243CD72DDE50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92305BF-78B0-4BFF-88D5-0FD4FE022C93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Python!');</a:t>
                </a:r>
              </a:p>
            </p:txBody>
          </p:sp>
        </p:grp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E468CA38-FDA1-4768-8FBC-0D7F9C3C0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2301871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파이썬은 </a:t>
              </a:r>
              <a:r>
                <a:rPr lang="en-US" altLang="ko-KR" b="1">
                  <a:latin typeface="+mj-ea"/>
                  <a:ea typeface="+mj-ea"/>
                </a:rPr>
                <a:t>;(</a:t>
              </a:r>
              <a:r>
                <a:rPr lang="ko-KR" altLang="en-US" b="1">
                  <a:latin typeface="+mj-ea"/>
                  <a:ea typeface="+mj-ea"/>
                </a:rPr>
                <a:t>세미콜론</a:t>
              </a:r>
              <a:r>
                <a:rPr lang="en-US" altLang="ko-KR" b="1">
                  <a:latin typeface="+mj-ea"/>
                  <a:ea typeface="+mj-ea"/>
                </a:rPr>
                <a:t>)</a:t>
              </a:r>
              <a:r>
                <a:rPr lang="ko-KR" altLang="en-US" b="1">
                  <a:latin typeface="+mj-ea"/>
                  <a:ea typeface="+mj-ea"/>
                </a:rPr>
                <a:t>을 붙여도 상관 없다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4B461D-765B-4305-B1D3-FAEA64267C89}"/>
              </a:ext>
            </a:extLst>
          </p:cNvPr>
          <p:cNvGrpSpPr/>
          <p:nvPr/>
        </p:nvGrpSpPr>
        <p:grpSpPr>
          <a:xfrm>
            <a:off x="488504" y="3854669"/>
            <a:ext cx="8676964" cy="788300"/>
            <a:chOff x="488504" y="3580870"/>
            <a:chExt cx="8676964" cy="78830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3E82E80-DFC1-4EB5-853B-EEE28BC0DE6E}"/>
                </a:ext>
              </a:extLst>
            </p:cNvPr>
            <p:cNvGrpSpPr/>
            <p:nvPr/>
          </p:nvGrpSpPr>
          <p:grpSpPr>
            <a:xfrm>
              <a:off x="704528" y="3969060"/>
              <a:ext cx="8460940" cy="400110"/>
              <a:chOff x="704528" y="1448780"/>
              <a:chExt cx="7920880" cy="100811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5BEB88A-7388-43A8-967B-7FA32612BEBC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388224-B852-491D-94B5-4E5CAA5EEB75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 print('Hello, Python!')</a:t>
                </a:r>
              </a:p>
            </p:txBody>
          </p:sp>
        </p:grp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CBFE3641-AB29-48A9-A673-88280D1ED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358087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한 줄에 여러 문장을 사용할 때 에러가 발생한다</a:t>
              </a:r>
              <a:r>
                <a:rPr lang="en-US" altLang="ko-KR" b="1">
                  <a:latin typeface="+mj-ea"/>
                  <a:ea typeface="+mj-ea"/>
                </a:rPr>
                <a:t>. 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306124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empty = 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len(empty)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빈 튜플 만들기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513764" y="2600908"/>
            <a:ext cx="369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콤마가 있으면 튜플로 간주한다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570A8D-5CF6-4357-AC9F-8B54692267F8}"/>
              </a:ext>
            </a:extLst>
          </p:cNvPr>
          <p:cNvGrpSpPr/>
          <p:nvPr/>
        </p:nvGrpSpPr>
        <p:grpSpPr>
          <a:xfrm>
            <a:off x="560512" y="2970239"/>
            <a:ext cx="8280920" cy="720080"/>
            <a:chOff x="704528" y="1448780"/>
            <a:chExt cx="7920880" cy="100811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EF0C9F-9AB9-4E01-BECF-860CF402D07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6667DF-B7F5-4C58-839A-8B5AE1128B89}"/>
                </a:ext>
              </a:extLst>
            </p:cNvPr>
            <p:cNvSpPr/>
            <p:nvPr/>
          </p:nvSpPr>
          <p:spPr>
            <a:xfrm>
              <a:off x="776536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singleton = 'hello',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len(singleton)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DC733-16B9-4AC4-BAB0-592D5EC1E936}"/>
              </a:ext>
            </a:extLst>
          </p:cNvPr>
          <p:cNvGrpSpPr/>
          <p:nvPr/>
        </p:nvGrpSpPr>
        <p:grpSpPr>
          <a:xfrm>
            <a:off x="575896" y="3825044"/>
            <a:ext cx="8280920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86BF19-591B-46BD-A92C-F4F5B2E826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8C7402-E6E0-483B-AA58-67D7BAB843F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singleton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94591C5-695C-4FD6-9AE9-7406EDAFE58A}"/>
              </a:ext>
            </a:extLst>
          </p:cNvPr>
          <p:cNvSpPr txBox="1"/>
          <p:nvPr/>
        </p:nvSpPr>
        <p:spPr>
          <a:xfrm>
            <a:off x="560512" y="457124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 언 패킹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6837DD7-2E3F-4ECB-A482-5E9C6226F1D7}"/>
              </a:ext>
            </a:extLst>
          </p:cNvPr>
          <p:cNvGrpSpPr/>
          <p:nvPr/>
        </p:nvGrpSpPr>
        <p:grpSpPr>
          <a:xfrm>
            <a:off x="607260" y="4940577"/>
            <a:ext cx="8280920" cy="720080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8CE8A16-3D2D-47D3-8849-9C68AFC0410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46BACD9-BDCB-479D-8544-7912BB1F9CC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x, y, z = t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98586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피보나치 수열 만들기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6F2FB7-A3D0-460C-9CE5-D9C2C44F75EF}"/>
              </a:ext>
            </a:extLst>
          </p:cNvPr>
          <p:cNvSpPr/>
          <p:nvPr/>
        </p:nvSpPr>
        <p:spPr>
          <a:xfrm>
            <a:off x="848544" y="1592594"/>
            <a:ext cx="1188132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개월수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3A23A8-AAF7-4C72-9E6C-22101ADA31C5}"/>
              </a:ext>
            </a:extLst>
          </p:cNvPr>
          <p:cNvSpPr/>
          <p:nvPr/>
        </p:nvSpPr>
        <p:spPr>
          <a:xfrm>
            <a:off x="2036676" y="1592594"/>
            <a:ext cx="1188132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어미토끼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09061F-8055-47D4-AF94-239D3166FBA8}"/>
              </a:ext>
            </a:extLst>
          </p:cNvPr>
          <p:cNvSpPr/>
          <p:nvPr/>
        </p:nvSpPr>
        <p:spPr>
          <a:xfrm>
            <a:off x="3224808" y="1592594"/>
            <a:ext cx="1188132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새끼토끼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B4E5D2-9A0C-43D8-95C7-0D13315EF16A}"/>
              </a:ext>
            </a:extLst>
          </p:cNvPr>
          <p:cNvSpPr/>
          <p:nvPr/>
        </p:nvSpPr>
        <p:spPr>
          <a:xfrm>
            <a:off x="4412940" y="1592594"/>
            <a:ext cx="1188132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총합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2394BF-6276-4D5B-9ECE-B477192C20B6}"/>
              </a:ext>
            </a:extLst>
          </p:cNvPr>
          <p:cNvSpPr/>
          <p:nvPr/>
        </p:nvSpPr>
        <p:spPr>
          <a:xfrm>
            <a:off x="848544" y="2024743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4F7F05-B6D6-41D0-B3C1-646A0A39F93F}"/>
              </a:ext>
            </a:extLst>
          </p:cNvPr>
          <p:cNvSpPr/>
          <p:nvPr/>
        </p:nvSpPr>
        <p:spPr>
          <a:xfrm>
            <a:off x="2036676" y="2024743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43E195-E446-497E-8733-C6908D36B70C}"/>
              </a:ext>
            </a:extLst>
          </p:cNvPr>
          <p:cNvSpPr/>
          <p:nvPr/>
        </p:nvSpPr>
        <p:spPr>
          <a:xfrm>
            <a:off x="3224808" y="2024743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D86E77-A0C9-457D-BA53-BCCC779A22CF}"/>
              </a:ext>
            </a:extLst>
          </p:cNvPr>
          <p:cNvSpPr/>
          <p:nvPr/>
        </p:nvSpPr>
        <p:spPr>
          <a:xfrm>
            <a:off x="4412940" y="2024743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BB336F-C3D0-4BBB-B9A0-3B771551857E}"/>
              </a:ext>
            </a:extLst>
          </p:cNvPr>
          <p:cNvSpPr/>
          <p:nvPr/>
        </p:nvSpPr>
        <p:spPr>
          <a:xfrm>
            <a:off x="848544" y="245689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CE0BF67-5688-4DF0-BDA5-F4AB7BB6D3B0}"/>
              </a:ext>
            </a:extLst>
          </p:cNvPr>
          <p:cNvSpPr/>
          <p:nvPr/>
        </p:nvSpPr>
        <p:spPr>
          <a:xfrm>
            <a:off x="2036676" y="245689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22DE5F-73EF-4286-A53E-9C3A92065CFC}"/>
              </a:ext>
            </a:extLst>
          </p:cNvPr>
          <p:cNvSpPr/>
          <p:nvPr/>
        </p:nvSpPr>
        <p:spPr>
          <a:xfrm>
            <a:off x="3224808" y="245689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4D93773-06C1-45F2-8819-820EC7B76AF9}"/>
              </a:ext>
            </a:extLst>
          </p:cNvPr>
          <p:cNvSpPr/>
          <p:nvPr/>
        </p:nvSpPr>
        <p:spPr>
          <a:xfrm>
            <a:off x="4412940" y="245689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CD0D12F-D062-4F16-9E42-0C0922445869}"/>
              </a:ext>
            </a:extLst>
          </p:cNvPr>
          <p:cNvSpPr/>
          <p:nvPr/>
        </p:nvSpPr>
        <p:spPr>
          <a:xfrm>
            <a:off x="848544" y="2889041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F81EBF-4F1D-4D1B-80E8-71230E380EEC}"/>
              </a:ext>
            </a:extLst>
          </p:cNvPr>
          <p:cNvSpPr/>
          <p:nvPr/>
        </p:nvSpPr>
        <p:spPr>
          <a:xfrm>
            <a:off x="2036676" y="2889041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64058E-51CA-4632-A7DF-0E81E49B96D9}"/>
              </a:ext>
            </a:extLst>
          </p:cNvPr>
          <p:cNvSpPr/>
          <p:nvPr/>
        </p:nvSpPr>
        <p:spPr>
          <a:xfrm>
            <a:off x="3224808" y="2889041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871D44-2964-4636-98C9-A0398BB123A3}"/>
              </a:ext>
            </a:extLst>
          </p:cNvPr>
          <p:cNvSpPr/>
          <p:nvPr/>
        </p:nvSpPr>
        <p:spPr>
          <a:xfrm>
            <a:off x="4412940" y="2889041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132490E-C664-44CF-ABD3-C69B51F28378}"/>
              </a:ext>
            </a:extLst>
          </p:cNvPr>
          <p:cNvSpPr/>
          <p:nvPr/>
        </p:nvSpPr>
        <p:spPr>
          <a:xfrm>
            <a:off x="848544" y="332119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08F67DB-5D97-4A21-98AB-1040D6133CA5}"/>
              </a:ext>
            </a:extLst>
          </p:cNvPr>
          <p:cNvSpPr/>
          <p:nvPr/>
        </p:nvSpPr>
        <p:spPr>
          <a:xfrm>
            <a:off x="2036676" y="332119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7A9EC43-303F-4676-AFD1-9EA41A594923}"/>
              </a:ext>
            </a:extLst>
          </p:cNvPr>
          <p:cNvSpPr/>
          <p:nvPr/>
        </p:nvSpPr>
        <p:spPr>
          <a:xfrm>
            <a:off x="3224808" y="332119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06A1C4D-6066-4881-9413-CC9FE4306DA8}"/>
              </a:ext>
            </a:extLst>
          </p:cNvPr>
          <p:cNvSpPr/>
          <p:nvPr/>
        </p:nvSpPr>
        <p:spPr>
          <a:xfrm>
            <a:off x="4412940" y="332119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7D927CD-5073-4272-852A-FBED29C4D142}"/>
              </a:ext>
            </a:extLst>
          </p:cNvPr>
          <p:cNvSpPr/>
          <p:nvPr/>
        </p:nvSpPr>
        <p:spPr>
          <a:xfrm>
            <a:off x="848544" y="3753339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202B97-3951-44F7-A648-B3A4BFC60385}"/>
              </a:ext>
            </a:extLst>
          </p:cNvPr>
          <p:cNvSpPr/>
          <p:nvPr/>
        </p:nvSpPr>
        <p:spPr>
          <a:xfrm>
            <a:off x="2036676" y="3753339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0082003-6BC4-427E-9B7F-A1EA496D110D}"/>
              </a:ext>
            </a:extLst>
          </p:cNvPr>
          <p:cNvSpPr/>
          <p:nvPr/>
        </p:nvSpPr>
        <p:spPr>
          <a:xfrm>
            <a:off x="3224808" y="3753339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E3DC972-873F-4BB8-A97D-B70778CEA620}"/>
              </a:ext>
            </a:extLst>
          </p:cNvPr>
          <p:cNvSpPr/>
          <p:nvPr/>
        </p:nvSpPr>
        <p:spPr>
          <a:xfrm>
            <a:off x="4412940" y="3753339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4293888-6CA2-4B22-B24F-05F2D8E2B4EE}"/>
              </a:ext>
            </a:extLst>
          </p:cNvPr>
          <p:cNvSpPr/>
          <p:nvPr/>
        </p:nvSpPr>
        <p:spPr>
          <a:xfrm>
            <a:off x="848544" y="418548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210523B-36D1-47BA-91E8-965691CA6864}"/>
              </a:ext>
            </a:extLst>
          </p:cNvPr>
          <p:cNvSpPr/>
          <p:nvPr/>
        </p:nvSpPr>
        <p:spPr>
          <a:xfrm>
            <a:off x="2036676" y="418548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89C0A1-22DB-45FF-AAB2-8AEF562550E8}"/>
              </a:ext>
            </a:extLst>
          </p:cNvPr>
          <p:cNvSpPr/>
          <p:nvPr/>
        </p:nvSpPr>
        <p:spPr>
          <a:xfrm>
            <a:off x="3224808" y="418548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084334-A5CE-4E18-964B-97DD2AB673D5}"/>
              </a:ext>
            </a:extLst>
          </p:cNvPr>
          <p:cNvSpPr/>
          <p:nvPr/>
        </p:nvSpPr>
        <p:spPr>
          <a:xfrm>
            <a:off x="4412940" y="418548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A2CE83-0FD9-4AF6-9164-4786F6A7153E}"/>
              </a:ext>
            </a:extLst>
          </p:cNvPr>
          <p:cNvSpPr/>
          <p:nvPr/>
        </p:nvSpPr>
        <p:spPr>
          <a:xfrm>
            <a:off x="848544" y="4617637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3B1773-C390-442E-B4CE-53685C9B3D6C}"/>
              </a:ext>
            </a:extLst>
          </p:cNvPr>
          <p:cNvSpPr/>
          <p:nvPr/>
        </p:nvSpPr>
        <p:spPr>
          <a:xfrm>
            <a:off x="2036676" y="4617637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C2C1EA2-A2F1-4C99-A8C5-641CBD8A5729}"/>
              </a:ext>
            </a:extLst>
          </p:cNvPr>
          <p:cNvSpPr/>
          <p:nvPr/>
        </p:nvSpPr>
        <p:spPr>
          <a:xfrm>
            <a:off x="3224808" y="4617637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1A4B19-E0E5-4AB8-BDE6-2023657F911D}"/>
              </a:ext>
            </a:extLst>
          </p:cNvPr>
          <p:cNvSpPr/>
          <p:nvPr/>
        </p:nvSpPr>
        <p:spPr>
          <a:xfrm>
            <a:off x="4412940" y="4617637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07E3C13-B287-44E0-98EC-3D1BA6CD4F31}"/>
              </a:ext>
            </a:extLst>
          </p:cNvPr>
          <p:cNvSpPr/>
          <p:nvPr/>
        </p:nvSpPr>
        <p:spPr>
          <a:xfrm>
            <a:off x="848544" y="504978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F77F251-46DD-4CF1-8025-35EAF4896714}"/>
              </a:ext>
            </a:extLst>
          </p:cNvPr>
          <p:cNvSpPr/>
          <p:nvPr/>
        </p:nvSpPr>
        <p:spPr>
          <a:xfrm>
            <a:off x="2036676" y="504978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D4941CD-8F93-4B6B-AB19-BF0A41B19675}"/>
              </a:ext>
            </a:extLst>
          </p:cNvPr>
          <p:cNvSpPr/>
          <p:nvPr/>
        </p:nvSpPr>
        <p:spPr>
          <a:xfrm>
            <a:off x="3224808" y="504978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7A7DC87-5306-4415-888D-47E32121AAFE}"/>
              </a:ext>
            </a:extLst>
          </p:cNvPr>
          <p:cNvSpPr/>
          <p:nvPr/>
        </p:nvSpPr>
        <p:spPr>
          <a:xfrm>
            <a:off x="4412940" y="504978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88BE38B-4B22-4EDF-AF23-308A6AC6E2DE}"/>
              </a:ext>
            </a:extLst>
          </p:cNvPr>
          <p:cNvSpPr/>
          <p:nvPr/>
        </p:nvSpPr>
        <p:spPr>
          <a:xfrm>
            <a:off x="848544" y="5481935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86FCF0B-8E2F-44FB-A49E-DCD13CA71E8B}"/>
              </a:ext>
            </a:extLst>
          </p:cNvPr>
          <p:cNvSpPr/>
          <p:nvPr/>
        </p:nvSpPr>
        <p:spPr>
          <a:xfrm>
            <a:off x="2036676" y="5481935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572FAEC-0559-4DA6-8517-B9DDCC6ACDF3}"/>
              </a:ext>
            </a:extLst>
          </p:cNvPr>
          <p:cNvSpPr/>
          <p:nvPr/>
        </p:nvSpPr>
        <p:spPr>
          <a:xfrm>
            <a:off x="3224808" y="5481935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437A6EA-DC97-4913-93E4-080AD08C0F16}"/>
              </a:ext>
            </a:extLst>
          </p:cNvPr>
          <p:cNvSpPr/>
          <p:nvPr/>
        </p:nvSpPr>
        <p:spPr>
          <a:xfrm>
            <a:off x="4412940" y="5481935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F8BE15F-CA8C-4705-B988-A9F0C3E0FF81}"/>
              </a:ext>
            </a:extLst>
          </p:cNvPr>
          <p:cNvSpPr/>
          <p:nvPr/>
        </p:nvSpPr>
        <p:spPr>
          <a:xfrm>
            <a:off x="848544" y="591408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BDA331D-8633-49D7-B77D-06BF8F000832}"/>
              </a:ext>
            </a:extLst>
          </p:cNvPr>
          <p:cNvSpPr/>
          <p:nvPr/>
        </p:nvSpPr>
        <p:spPr>
          <a:xfrm>
            <a:off x="2036676" y="591408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16E125-DDD5-450B-81A1-B66D91CDADBB}"/>
              </a:ext>
            </a:extLst>
          </p:cNvPr>
          <p:cNvSpPr/>
          <p:nvPr/>
        </p:nvSpPr>
        <p:spPr>
          <a:xfrm>
            <a:off x="3224808" y="591408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F6F43E3-9C74-4204-B13B-6E280762976E}"/>
              </a:ext>
            </a:extLst>
          </p:cNvPr>
          <p:cNvSpPr/>
          <p:nvPr/>
        </p:nvSpPr>
        <p:spPr>
          <a:xfrm>
            <a:off x="4412940" y="591408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A06F8A-F769-4851-B25C-B8A67FF0EFC9}"/>
              </a:ext>
            </a:extLst>
          </p:cNvPr>
          <p:cNvSpPr txBox="1"/>
          <p:nvPr/>
        </p:nvSpPr>
        <p:spPr>
          <a:xfrm>
            <a:off x="6537176" y="2564904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5:8 = 1:1.6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9C5FBF7-D992-49F3-8331-75FD0DCD1E2F}"/>
              </a:ext>
            </a:extLst>
          </p:cNvPr>
          <p:cNvSpPr txBox="1"/>
          <p:nvPr/>
        </p:nvSpPr>
        <p:spPr>
          <a:xfrm>
            <a:off x="6536562" y="3059580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8:13 = 1:1.625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A608AE2-659B-4572-9B8F-31C1F913D98C}"/>
              </a:ext>
            </a:extLst>
          </p:cNvPr>
          <p:cNvSpPr txBox="1"/>
          <p:nvPr/>
        </p:nvSpPr>
        <p:spPr>
          <a:xfrm>
            <a:off x="6554910" y="3582800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55:89 = 1:1.618</a:t>
            </a:r>
            <a:endParaRPr lang="ko-KR" altLang="en-US" sz="2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61334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412776"/>
            <a:ext cx="8280920" cy="201622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 =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c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피보나치 수열 만들기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1CAC3A-2B9A-4D42-B352-51204AE2B1EB}"/>
              </a:ext>
            </a:extLst>
          </p:cNvPr>
          <p:cNvSpPr/>
          <p:nvPr/>
        </p:nvSpPr>
        <p:spPr>
          <a:xfrm>
            <a:off x="174864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E31AD2-082A-4A7D-97DD-2BE2B53436BB}"/>
              </a:ext>
            </a:extLst>
          </p:cNvPr>
          <p:cNvSpPr/>
          <p:nvPr/>
        </p:nvSpPr>
        <p:spPr>
          <a:xfrm>
            <a:off x="253745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CB6B4-46E6-4D8B-B8B1-CFCF008D83E1}"/>
              </a:ext>
            </a:extLst>
          </p:cNvPr>
          <p:cNvSpPr txBox="1"/>
          <p:nvPr/>
        </p:nvSpPr>
        <p:spPr>
          <a:xfrm>
            <a:off x="6719494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2453F3-D757-4C8F-BE63-82DF75E3D9C9}"/>
              </a:ext>
            </a:extLst>
          </p:cNvPr>
          <p:cNvSpPr txBox="1"/>
          <p:nvPr/>
        </p:nvSpPr>
        <p:spPr>
          <a:xfrm>
            <a:off x="7548872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B8F027-900A-40B2-9396-0472EF884C2B}"/>
              </a:ext>
            </a:extLst>
          </p:cNvPr>
          <p:cNvSpPr/>
          <p:nvPr/>
        </p:nvSpPr>
        <p:spPr>
          <a:xfrm>
            <a:off x="332626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AF978A-284F-40AC-AD80-4AE1E95F7756}"/>
              </a:ext>
            </a:extLst>
          </p:cNvPr>
          <p:cNvSpPr txBox="1"/>
          <p:nvPr/>
        </p:nvSpPr>
        <p:spPr>
          <a:xfrm>
            <a:off x="8416130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c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9EC6C7-ACD5-4D59-A7E8-84D984BAED47}"/>
              </a:ext>
            </a:extLst>
          </p:cNvPr>
          <p:cNvSpPr/>
          <p:nvPr/>
        </p:nvSpPr>
        <p:spPr>
          <a:xfrm>
            <a:off x="419352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5AF031-6B21-48BC-AD63-C34936FC3187}"/>
              </a:ext>
            </a:extLst>
          </p:cNvPr>
          <p:cNvSpPr/>
          <p:nvPr/>
        </p:nvSpPr>
        <p:spPr>
          <a:xfrm>
            <a:off x="498233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242E4-E432-49AC-829E-F89D8B59D961}"/>
              </a:ext>
            </a:extLst>
          </p:cNvPr>
          <p:cNvSpPr/>
          <p:nvPr/>
        </p:nvSpPr>
        <p:spPr>
          <a:xfrm>
            <a:off x="577114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B7B315-5C74-4354-A922-43A830878BDE}"/>
              </a:ext>
            </a:extLst>
          </p:cNvPr>
          <p:cNvSpPr/>
          <p:nvPr/>
        </p:nvSpPr>
        <p:spPr>
          <a:xfrm>
            <a:off x="663840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F1B0BE-F665-413C-B847-D6B4691E38DA}"/>
              </a:ext>
            </a:extLst>
          </p:cNvPr>
          <p:cNvSpPr/>
          <p:nvPr/>
        </p:nvSpPr>
        <p:spPr>
          <a:xfrm>
            <a:off x="742721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F4D262-75C3-4C87-BCDF-715B8B3CE6E3}"/>
              </a:ext>
            </a:extLst>
          </p:cNvPr>
          <p:cNvSpPr/>
          <p:nvPr/>
        </p:nvSpPr>
        <p:spPr>
          <a:xfrm>
            <a:off x="821602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37096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412776"/>
            <a:ext cx="8280920" cy="201622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피보나치 수열 만들기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1CAC3A-2B9A-4D42-B352-51204AE2B1EB}"/>
              </a:ext>
            </a:extLst>
          </p:cNvPr>
          <p:cNvSpPr/>
          <p:nvPr/>
        </p:nvSpPr>
        <p:spPr>
          <a:xfrm>
            <a:off x="174864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E31AD2-082A-4A7D-97DD-2BE2B53436BB}"/>
              </a:ext>
            </a:extLst>
          </p:cNvPr>
          <p:cNvSpPr/>
          <p:nvPr/>
        </p:nvSpPr>
        <p:spPr>
          <a:xfrm>
            <a:off x="253745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CB6B4-46E6-4D8B-B8B1-CFCF008D83E1}"/>
              </a:ext>
            </a:extLst>
          </p:cNvPr>
          <p:cNvSpPr txBox="1"/>
          <p:nvPr/>
        </p:nvSpPr>
        <p:spPr>
          <a:xfrm>
            <a:off x="6719494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2453F3-D757-4C8F-BE63-82DF75E3D9C9}"/>
              </a:ext>
            </a:extLst>
          </p:cNvPr>
          <p:cNvSpPr txBox="1"/>
          <p:nvPr/>
        </p:nvSpPr>
        <p:spPr>
          <a:xfrm>
            <a:off x="7548872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B8F027-900A-40B2-9396-0472EF884C2B}"/>
              </a:ext>
            </a:extLst>
          </p:cNvPr>
          <p:cNvSpPr/>
          <p:nvPr/>
        </p:nvSpPr>
        <p:spPr>
          <a:xfrm>
            <a:off x="332626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AF978A-284F-40AC-AD80-4AE1E95F7756}"/>
              </a:ext>
            </a:extLst>
          </p:cNvPr>
          <p:cNvSpPr txBox="1"/>
          <p:nvPr/>
        </p:nvSpPr>
        <p:spPr>
          <a:xfrm>
            <a:off x="8416130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c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9EC6C7-ACD5-4D59-A7E8-84D984BAED47}"/>
              </a:ext>
            </a:extLst>
          </p:cNvPr>
          <p:cNvSpPr/>
          <p:nvPr/>
        </p:nvSpPr>
        <p:spPr>
          <a:xfrm>
            <a:off x="419352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5AF031-6B21-48BC-AD63-C34936FC3187}"/>
              </a:ext>
            </a:extLst>
          </p:cNvPr>
          <p:cNvSpPr/>
          <p:nvPr/>
        </p:nvSpPr>
        <p:spPr>
          <a:xfrm>
            <a:off x="498233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242E4-E432-49AC-829E-F89D8B59D961}"/>
              </a:ext>
            </a:extLst>
          </p:cNvPr>
          <p:cNvSpPr/>
          <p:nvPr/>
        </p:nvSpPr>
        <p:spPr>
          <a:xfrm>
            <a:off x="577114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B7B315-5C74-4354-A922-43A830878BDE}"/>
              </a:ext>
            </a:extLst>
          </p:cNvPr>
          <p:cNvSpPr/>
          <p:nvPr/>
        </p:nvSpPr>
        <p:spPr>
          <a:xfrm>
            <a:off x="663840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F1B0BE-F665-413C-B847-D6B4691E38DA}"/>
              </a:ext>
            </a:extLst>
          </p:cNvPr>
          <p:cNvSpPr/>
          <p:nvPr/>
        </p:nvSpPr>
        <p:spPr>
          <a:xfrm>
            <a:off x="742721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F4D262-75C3-4C87-BCDF-715B8B3CE6E3}"/>
              </a:ext>
            </a:extLst>
          </p:cNvPr>
          <p:cNvSpPr/>
          <p:nvPr/>
        </p:nvSpPr>
        <p:spPr>
          <a:xfrm>
            <a:off x="821602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2699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412776"/>
            <a:ext cx="8275891" cy="1684801"/>
            <a:chOff x="704528" y="1448780"/>
            <a:chExt cx="791607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172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4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swap </a:t>
            </a:r>
            <a:r>
              <a:rPr lang="ko-KR" altLang="en-US" b="1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CB6B4-46E6-4D8B-B8B1-CFCF008D83E1}"/>
              </a:ext>
            </a:extLst>
          </p:cNvPr>
          <p:cNvSpPr txBox="1"/>
          <p:nvPr/>
        </p:nvSpPr>
        <p:spPr>
          <a:xfrm>
            <a:off x="3045590" y="4770447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2453F3-D757-4C8F-BE63-82DF75E3D9C9}"/>
              </a:ext>
            </a:extLst>
          </p:cNvPr>
          <p:cNvSpPr txBox="1"/>
          <p:nvPr/>
        </p:nvSpPr>
        <p:spPr>
          <a:xfrm>
            <a:off x="3966892" y="47326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AF978A-284F-40AC-AD80-4AE1E95F7756}"/>
              </a:ext>
            </a:extLst>
          </p:cNvPr>
          <p:cNvSpPr txBox="1"/>
          <p:nvPr/>
        </p:nvSpPr>
        <p:spPr>
          <a:xfrm>
            <a:off x="3872880" y="33140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B7B315-5C74-4354-A922-43A830878BDE}"/>
              </a:ext>
            </a:extLst>
          </p:cNvPr>
          <p:cNvSpPr/>
          <p:nvPr/>
        </p:nvSpPr>
        <p:spPr>
          <a:xfrm>
            <a:off x="2900772" y="4185084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F1B0BE-F665-413C-B847-D6B4691E38DA}"/>
              </a:ext>
            </a:extLst>
          </p:cNvPr>
          <p:cNvSpPr/>
          <p:nvPr/>
        </p:nvSpPr>
        <p:spPr>
          <a:xfrm>
            <a:off x="3811240" y="41925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F4D262-75C3-4C87-BCDF-715B8B3CE6E3}"/>
              </a:ext>
            </a:extLst>
          </p:cNvPr>
          <p:cNvSpPr/>
          <p:nvPr/>
        </p:nvSpPr>
        <p:spPr>
          <a:xfrm>
            <a:off x="3271180" y="3220364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7837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412776"/>
            <a:ext cx="8275891" cy="1684801"/>
            <a:chOff x="704528" y="1448780"/>
            <a:chExt cx="791607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172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4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b,a = a,b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swap </a:t>
            </a:r>
            <a:r>
              <a:rPr lang="ko-KR" altLang="en-US" b="1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CB6B4-46E6-4D8B-B8B1-CFCF008D83E1}"/>
              </a:ext>
            </a:extLst>
          </p:cNvPr>
          <p:cNvSpPr txBox="1"/>
          <p:nvPr/>
        </p:nvSpPr>
        <p:spPr>
          <a:xfrm>
            <a:off x="3045590" y="4770447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2453F3-D757-4C8F-BE63-82DF75E3D9C9}"/>
              </a:ext>
            </a:extLst>
          </p:cNvPr>
          <p:cNvSpPr txBox="1"/>
          <p:nvPr/>
        </p:nvSpPr>
        <p:spPr>
          <a:xfrm>
            <a:off x="3966892" y="47326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B7B315-5C74-4354-A922-43A830878BDE}"/>
              </a:ext>
            </a:extLst>
          </p:cNvPr>
          <p:cNvSpPr/>
          <p:nvPr/>
        </p:nvSpPr>
        <p:spPr>
          <a:xfrm>
            <a:off x="2900772" y="4185084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F1B0BE-F665-413C-B847-D6B4691E38DA}"/>
              </a:ext>
            </a:extLst>
          </p:cNvPr>
          <p:cNvSpPr/>
          <p:nvPr/>
        </p:nvSpPr>
        <p:spPr>
          <a:xfrm>
            <a:off x="3811240" y="41925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84BCF2-FFE9-44FE-8144-06193201E53F}"/>
              </a:ext>
            </a:extLst>
          </p:cNvPr>
          <p:cNvSpPr txBox="1"/>
          <p:nvPr/>
        </p:nvSpPr>
        <p:spPr>
          <a:xfrm>
            <a:off x="2963412" y="3330279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latin typeface="Consolas" panose="020B0609020204030204" pitchFamily="49" charset="0"/>
              </a:rPr>
              <a:t>(3,4)</a:t>
            </a:r>
            <a:endParaRPr lang="ko-KR" altLang="en-US" sz="3200"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08D416-4EE8-4E27-AC10-88C49B7AC023}"/>
              </a:ext>
            </a:extLst>
          </p:cNvPr>
          <p:cNvCxnSpPr/>
          <p:nvPr/>
        </p:nvCxnSpPr>
        <p:spPr>
          <a:xfrm>
            <a:off x="3356894" y="3825044"/>
            <a:ext cx="515986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F8EA228-36B2-4562-B202-67CC486D5FFF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3170802" y="3823228"/>
            <a:ext cx="663512" cy="36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06882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</a:t>
            </a:r>
            <a:r>
              <a:rPr lang="en-US" altLang="ko-KR" sz="2400" b="1">
                <a:solidFill>
                  <a:srgbClr val="000000"/>
                </a:solidFill>
              </a:rPr>
              <a:t>(string)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시퀀스 자료형으로 문자형 </a:t>
            </a:r>
            <a:r>
              <a:rPr lang="en-US" altLang="ko-KR" b="1">
                <a:latin typeface="+mj-ea"/>
                <a:ea typeface="+mj-ea"/>
              </a:rPr>
              <a:t>data</a:t>
            </a:r>
            <a:r>
              <a:rPr lang="ko-KR" altLang="en-US" b="1">
                <a:latin typeface="+mj-ea"/>
                <a:ea typeface="+mj-ea"/>
              </a:rPr>
              <a:t>를 메모리에 저장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영문자 한글자는 </a:t>
            </a:r>
            <a:r>
              <a:rPr lang="en-US" altLang="ko-KR" b="1">
                <a:latin typeface="+mj-ea"/>
                <a:ea typeface="+mj-ea"/>
              </a:rPr>
              <a:t>1byte</a:t>
            </a:r>
            <a:r>
              <a:rPr lang="ko-KR" altLang="en-US" b="1">
                <a:latin typeface="+mj-ea"/>
                <a:ea typeface="+mj-ea"/>
              </a:rPr>
              <a:t>의 메모리 공간을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9504" y="2120756"/>
            <a:ext cx="8620913" cy="864096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print(sys.getsizeof("a"),sys.getsizeof("ab"),sys.getsizeof("abc"))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296B49A4-A518-4B57-81BE-BE62CF34C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212976"/>
            <a:ext cx="9163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string</a:t>
            </a:r>
            <a:r>
              <a:rPr lang="ko-KR" altLang="en-US" b="1">
                <a:latin typeface="+mj-ea"/>
                <a:ea typeface="+mj-ea"/>
              </a:rPr>
              <a:t>은 </a:t>
            </a:r>
            <a:r>
              <a:rPr lang="en-US" altLang="ko-KR" b="1">
                <a:latin typeface="+mj-ea"/>
                <a:ea typeface="+mj-ea"/>
              </a:rPr>
              <a:t>1byte </a:t>
            </a:r>
            <a:r>
              <a:rPr lang="ko-KR" altLang="en-US" b="1">
                <a:latin typeface="+mj-ea"/>
                <a:ea typeface="+mj-ea"/>
              </a:rPr>
              <a:t>크기로 한 글자씩 메모리 공간이 할당됨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D02C9A-5669-42E4-9FBD-CF197FE600D3}"/>
              </a:ext>
            </a:extLst>
          </p:cNvPr>
          <p:cNvSpPr/>
          <p:nvPr/>
        </p:nvSpPr>
        <p:spPr>
          <a:xfrm>
            <a:off x="678690" y="3897052"/>
            <a:ext cx="229409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a = "abcde"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98ACDD-4E8A-4D0D-8DCA-22FCE8E70932}"/>
              </a:ext>
            </a:extLst>
          </p:cNvPr>
          <p:cNvSpPr/>
          <p:nvPr/>
        </p:nvSpPr>
        <p:spPr>
          <a:xfrm>
            <a:off x="4592960" y="3897052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a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B4A225-2C99-46B5-92AE-D9EF30A56B22}"/>
              </a:ext>
            </a:extLst>
          </p:cNvPr>
          <p:cNvSpPr/>
          <p:nvPr/>
        </p:nvSpPr>
        <p:spPr>
          <a:xfrm>
            <a:off x="4592960" y="4364196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b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7BAA31-9EDB-4A49-A7C3-E435EE781D67}"/>
              </a:ext>
            </a:extLst>
          </p:cNvPr>
          <p:cNvSpPr/>
          <p:nvPr/>
        </p:nvSpPr>
        <p:spPr>
          <a:xfrm>
            <a:off x="4592960" y="4831340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c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C3C42C-DEDE-4C7B-BDD9-8606DC504248}"/>
              </a:ext>
            </a:extLst>
          </p:cNvPr>
          <p:cNvSpPr/>
          <p:nvPr/>
        </p:nvSpPr>
        <p:spPr>
          <a:xfrm>
            <a:off x="4592960" y="5298484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d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EF0DC4-AC32-4FB2-ADAE-5364B67393F1}"/>
              </a:ext>
            </a:extLst>
          </p:cNvPr>
          <p:cNvSpPr/>
          <p:nvPr/>
        </p:nvSpPr>
        <p:spPr>
          <a:xfrm>
            <a:off x="4592960" y="5765628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B56A1-1EA7-4B8F-A744-17805A361ABA}"/>
              </a:ext>
            </a:extLst>
          </p:cNvPr>
          <p:cNvSpPr txBox="1"/>
          <p:nvPr/>
        </p:nvSpPr>
        <p:spPr>
          <a:xfrm>
            <a:off x="6302441" y="370718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0100 1001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10AE4-CD62-4C63-B847-99F1CB8264B6}"/>
              </a:ext>
            </a:extLst>
          </p:cNvPr>
          <p:cNvSpPr txBox="1"/>
          <p:nvPr/>
        </p:nvSpPr>
        <p:spPr>
          <a:xfrm>
            <a:off x="6302441" y="417562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915E4-1E08-4A48-993A-6871884B945A}"/>
              </a:ext>
            </a:extLst>
          </p:cNvPr>
          <p:cNvSpPr txBox="1"/>
          <p:nvPr/>
        </p:nvSpPr>
        <p:spPr>
          <a:xfrm>
            <a:off x="6302441" y="464407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0100 1011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CA00FB-0CF2-4E03-8C11-9176663B8FED}"/>
              </a:ext>
            </a:extLst>
          </p:cNvPr>
          <p:cNvSpPr txBox="1"/>
          <p:nvPr/>
        </p:nvSpPr>
        <p:spPr>
          <a:xfrm>
            <a:off x="6302441" y="511251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0100 1100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4C2F19-2854-4CBF-93FA-CC4B894DAF5C}"/>
              </a:ext>
            </a:extLst>
          </p:cNvPr>
          <p:cNvSpPr txBox="1"/>
          <p:nvPr/>
        </p:nvSpPr>
        <p:spPr>
          <a:xfrm>
            <a:off x="6302441" y="558096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0100 1101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87525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인덱싱 </a:t>
            </a:r>
            <a:r>
              <a:rPr lang="en-US" altLang="ko-KR" sz="2400" b="1">
                <a:solidFill>
                  <a:srgbClr val="000000"/>
                </a:solidFill>
              </a:rPr>
              <a:t>(Indexing)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문자열의 각 문자는 개별주소</a:t>
            </a:r>
            <a:r>
              <a:rPr lang="en-US" altLang="ko-KR" b="1">
                <a:latin typeface="+mj-ea"/>
                <a:ea typeface="+mj-ea"/>
              </a:rPr>
              <a:t>(offset)</a:t>
            </a:r>
            <a:r>
              <a:rPr lang="ko-KR" altLang="en-US" b="1">
                <a:latin typeface="+mj-ea"/>
                <a:ea typeface="+mj-ea"/>
              </a:rPr>
              <a:t>를 가짐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이 주소를 사용해 할당된 값을 가져오는 것이 인덱싱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List</a:t>
            </a:r>
            <a:r>
              <a:rPr lang="ko-KR" altLang="en-US" b="1">
                <a:latin typeface="+mj-ea"/>
                <a:ea typeface="+mj-ea"/>
              </a:rPr>
              <a:t>와 같은 형태로 데이터를 처리함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9504" y="2924944"/>
            <a:ext cx="8620913" cy="756084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print(a[0],a[4])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FC97B8-66E9-4597-8EEA-096AB8CC39D6}"/>
              </a:ext>
            </a:extLst>
          </p:cNvPr>
          <p:cNvSpPr txBox="1"/>
          <p:nvPr/>
        </p:nvSpPr>
        <p:spPr>
          <a:xfrm>
            <a:off x="848544" y="366099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 e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639504" y="4426802"/>
            <a:ext cx="8620913" cy="756084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print(a[-1],a[-5])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03EAECE-3B84-4249-993A-CF90669507E9}"/>
              </a:ext>
            </a:extLst>
          </p:cNvPr>
          <p:cNvSpPr txBox="1"/>
          <p:nvPr/>
        </p:nvSpPr>
        <p:spPr>
          <a:xfrm>
            <a:off x="848544" y="516285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e a</a:t>
            </a:r>
            <a:endParaRPr lang="ko-KR" altLang="en-US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08154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인덱싱 </a:t>
            </a:r>
            <a:r>
              <a:rPr lang="en-US" altLang="ko-KR" sz="2400" b="1">
                <a:latin typeface="+mj-ea"/>
                <a:ea typeface="+mj-ea"/>
              </a:rPr>
              <a:t>(Indexing)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4089920"/>
            <a:ext cx="8620913" cy="119844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print(a[0],a[4])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print(a[-1],a[-5])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C4FC68-0D2F-4A1C-8902-A4327F857DF2}"/>
              </a:ext>
            </a:extLst>
          </p:cNvPr>
          <p:cNvSpPr/>
          <p:nvPr/>
        </p:nvSpPr>
        <p:spPr>
          <a:xfrm>
            <a:off x="717876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528050-202C-460C-9BCD-49F4868A753F}"/>
              </a:ext>
            </a:extLst>
          </p:cNvPr>
          <p:cNvSpPr/>
          <p:nvPr/>
        </p:nvSpPr>
        <p:spPr>
          <a:xfrm>
            <a:off x="1473960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FCB7BB-A3FB-4A40-A406-0C96AFFE0AFE}"/>
              </a:ext>
            </a:extLst>
          </p:cNvPr>
          <p:cNvSpPr/>
          <p:nvPr/>
        </p:nvSpPr>
        <p:spPr>
          <a:xfrm>
            <a:off x="2230044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0CA7B8-171E-4992-806E-E61FEF56A37D}"/>
              </a:ext>
            </a:extLst>
          </p:cNvPr>
          <p:cNvSpPr/>
          <p:nvPr/>
        </p:nvSpPr>
        <p:spPr>
          <a:xfrm>
            <a:off x="2986128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554035-68E2-4652-BB15-C44CCB810580}"/>
              </a:ext>
            </a:extLst>
          </p:cNvPr>
          <p:cNvSpPr/>
          <p:nvPr/>
        </p:nvSpPr>
        <p:spPr>
          <a:xfrm>
            <a:off x="3742212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3EE54B-4A3D-4481-8A56-FFC7C3EC4CC5}"/>
              </a:ext>
            </a:extLst>
          </p:cNvPr>
          <p:cNvSpPr/>
          <p:nvPr/>
        </p:nvSpPr>
        <p:spPr>
          <a:xfrm>
            <a:off x="717876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692B0-24C5-438D-982A-CAD14B37FCC4}"/>
              </a:ext>
            </a:extLst>
          </p:cNvPr>
          <p:cNvSpPr/>
          <p:nvPr/>
        </p:nvSpPr>
        <p:spPr>
          <a:xfrm>
            <a:off x="1473960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3F67E2-331E-4F21-B3F1-9CABDB988579}"/>
              </a:ext>
            </a:extLst>
          </p:cNvPr>
          <p:cNvSpPr/>
          <p:nvPr/>
        </p:nvSpPr>
        <p:spPr>
          <a:xfrm>
            <a:off x="2230044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2D606A-ED19-46E8-B87A-F98DC62DF05C}"/>
              </a:ext>
            </a:extLst>
          </p:cNvPr>
          <p:cNvSpPr/>
          <p:nvPr/>
        </p:nvSpPr>
        <p:spPr>
          <a:xfrm>
            <a:off x="2986128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7187DB-B8A1-4473-A1E8-335CE2B9D3BD}"/>
              </a:ext>
            </a:extLst>
          </p:cNvPr>
          <p:cNvSpPr/>
          <p:nvPr/>
        </p:nvSpPr>
        <p:spPr>
          <a:xfrm>
            <a:off x="3742212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66B6E5F-BF57-4B4A-989B-7823DED88051}"/>
              </a:ext>
            </a:extLst>
          </p:cNvPr>
          <p:cNvSpPr/>
          <p:nvPr/>
        </p:nvSpPr>
        <p:spPr>
          <a:xfrm>
            <a:off x="717876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12FAD1-04E2-4DA8-9B8D-30CD7CDBFDF6}"/>
              </a:ext>
            </a:extLst>
          </p:cNvPr>
          <p:cNvSpPr/>
          <p:nvPr/>
        </p:nvSpPr>
        <p:spPr>
          <a:xfrm>
            <a:off x="1473960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CDCFEDC-C90C-4484-85D8-4E728C55662C}"/>
              </a:ext>
            </a:extLst>
          </p:cNvPr>
          <p:cNvSpPr/>
          <p:nvPr/>
        </p:nvSpPr>
        <p:spPr>
          <a:xfrm>
            <a:off x="2230044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D3AFE7-4907-45BB-A462-C91D38C6298D}"/>
              </a:ext>
            </a:extLst>
          </p:cNvPr>
          <p:cNvSpPr/>
          <p:nvPr/>
        </p:nvSpPr>
        <p:spPr>
          <a:xfrm>
            <a:off x="2986128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429996-A7B5-454C-B552-8452A68FE781}"/>
              </a:ext>
            </a:extLst>
          </p:cNvPr>
          <p:cNvSpPr/>
          <p:nvPr/>
        </p:nvSpPr>
        <p:spPr>
          <a:xfrm>
            <a:off x="3742212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24772-DA9D-4408-AAEB-984329A483DA}"/>
              </a:ext>
            </a:extLst>
          </p:cNvPr>
          <p:cNvSpPr txBox="1"/>
          <p:nvPr/>
        </p:nvSpPr>
        <p:spPr>
          <a:xfrm>
            <a:off x="4793972" y="2514393"/>
            <a:ext cx="439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각 문자의 오프셋은</a:t>
            </a:r>
            <a:endParaRPr lang="en-US" altLang="ko-KR"/>
          </a:p>
          <a:p>
            <a:r>
              <a:rPr lang="ko-KR" altLang="en-US"/>
              <a:t>왼쪽에선 </a:t>
            </a:r>
            <a:r>
              <a:rPr lang="en-US" altLang="ko-KR"/>
              <a:t>0</a:t>
            </a:r>
            <a:r>
              <a:rPr lang="ko-KR" altLang="en-US"/>
              <a:t>부터 오른쪽에선 </a:t>
            </a:r>
            <a:r>
              <a:rPr lang="en-US" altLang="ko-KR"/>
              <a:t>-1</a:t>
            </a:r>
            <a:r>
              <a:rPr lang="ko-KR" altLang="en-US"/>
              <a:t>부터 시작함</a:t>
            </a:r>
          </a:p>
        </p:txBody>
      </p:sp>
    </p:spTree>
    <p:extLst>
      <p:ext uri="{BB962C8B-B14F-4D97-AF65-F5344CB8AC3E}">
        <p14:creationId xmlns:p14="http://schemas.microsoft.com/office/powerpoint/2010/main" val="139398612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슬라이싱</a:t>
            </a:r>
            <a:r>
              <a:rPr lang="en-US" altLang="ko-KR" sz="2400" b="1">
                <a:solidFill>
                  <a:srgbClr val="000000"/>
                </a:solidFill>
              </a:rPr>
              <a:t>(Slicing)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1909137"/>
            <a:ext cx="8620913" cy="1915907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"Hello Python!!"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print(a[0:6]," AND ",a[-9:])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print(a[:])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print(a[-50:50])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print(a[::2]," AND ",a[::-1])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FD649D75-F8ED-41AE-9B6F-872A4A7F8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32771"/>
            <a:ext cx="6912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문자열의 주소값을 기반으로 문자열의 부분값을 반환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50DB0-7DFD-4FFE-B67B-06067CBEB16B}"/>
              </a:ext>
            </a:extLst>
          </p:cNvPr>
          <p:cNvSpPr txBox="1"/>
          <p:nvPr/>
        </p:nvSpPr>
        <p:spPr>
          <a:xfrm>
            <a:off x="776536" y="3969060"/>
            <a:ext cx="3730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  AND  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HloPto!  AND  !!nohtyP olleH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39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73336" y="1172787"/>
            <a:ext cx="9312275" cy="387798"/>
          </a:xfrm>
        </p:spPr>
        <p:txBody>
          <a:bodyPr anchor="ctr"/>
          <a:lstStyle/>
          <a:p>
            <a:r>
              <a:rPr lang="en-US" altLang="ko-KR" sz="2800" dirty="0">
                <a:latin typeface="+mn-ea"/>
              </a:rPr>
              <a:t>Contents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32620" y="382474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3. </a:t>
            </a:r>
            <a:r>
              <a:rPr lang="ko-KR" altLang="en-US" b="1" kern="0" spc="-150">
                <a:latin typeface="+mn-ea"/>
              </a:rPr>
              <a:t>불 연산 및 문자열</a:t>
            </a:r>
          </a:p>
        </p:txBody>
      </p:sp>
      <p:grpSp>
        <p:nvGrpSpPr>
          <p:cNvPr id="43" name="그룹 12"/>
          <p:cNvGrpSpPr/>
          <p:nvPr/>
        </p:nvGrpSpPr>
        <p:grpSpPr>
          <a:xfrm>
            <a:off x="1589175" y="4263161"/>
            <a:ext cx="2200101" cy="54000"/>
            <a:chOff x="808683" y="2636912"/>
            <a:chExt cx="2200101" cy="36000"/>
          </a:xfrm>
        </p:grpSpPr>
        <p:sp>
          <p:nvSpPr>
            <p:cNvPr id="44" name="직사각형 43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532620" y="2330718"/>
            <a:ext cx="229266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1. </a:t>
            </a:r>
            <a:r>
              <a:rPr lang="ko-KR" altLang="en-US" b="1" kern="0" spc="-150">
                <a:latin typeface="+mn-ea"/>
              </a:rPr>
              <a:t>파이썬 개요</a:t>
            </a:r>
            <a:endParaRPr lang="ko-KR" altLang="en-US" b="1" kern="0" spc="-150" dirty="0">
              <a:latin typeface="+mn-ea"/>
            </a:endParaRPr>
          </a:p>
        </p:txBody>
      </p:sp>
      <p:grpSp>
        <p:nvGrpSpPr>
          <p:cNvPr id="34" name="그룹 12"/>
          <p:cNvGrpSpPr/>
          <p:nvPr/>
        </p:nvGrpSpPr>
        <p:grpSpPr>
          <a:xfrm>
            <a:off x="1589175" y="2769136"/>
            <a:ext cx="2200101" cy="54000"/>
            <a:chOff x="808683" y="2636912"/>
            <a:chExt cx="2200101" cy="36000"/>
          </a:xfrm>
        </p:grpSpPr>
        <p:sp>
          <p:nvSpPr>
            <p:cNvPr id="37" name="직사각형 36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532620" y="310466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2. </a:t>
            </a:r>
            <a:r>
              <a:rPr lang="ko-KR" altLang="en-US" b="1" kern="0" spc="-150">
                <a:latin typeface="+mn-ea"/>
              </a:rPr>
              <a:t>기본 문법</a:t>
            </a:r>
            <a:endParaRPr lang="en-US" altLang="ko-KR" b="1" kern="0" spc="-150" dirty="0">
              <a:latin typeface="+mn-ea"/>
            </a:endParaRPr>
          </a:p>
        </p:txBody>
      </p:sp>
      <p:grpSp>
        <p:nvGrpSpPr>
          <p:cNvPr id="25" name="그룹 12"/>
          <p:cNvGrpSpPr/>
          <p:nvPr/>
        </p:nvGrpSpPr>
        <p:grpSpPr>
          <a:xfrm>
            <a:off x="1589175" y="3543081"/>
            <a:ext cx="2200101" cy="54000"/>
            <a:chOff x="808683" y="2636912"/>
            <a:chExt cx="2200101" cy="36000"/>
          </a:xfrm>
        </p:grpSpPr>
        <p:sp>
          <p:nvSpPr>
            <p:cNvPr id="26" name="직사각형 25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733FF7D-217D-48B3-BBAA-6254E77D8DAF}"/>
              </a:ext>
            </a:extLst>
          </p:cNvPr>
          <p:cNvSpPr txBox="1"/>
          <p:nvPr/>
        </p:nvSpPr>
        <p:spPr>
          <a:xfrm>
            <a:off x="1535688" y="533084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5. </a:t>
            </a:r>
            <a:r>
              <a:rPr lang="ko-KR" altLang="en-US" b="1" kern="0" spc="-150">
                <a:latin typeface="+mn-ea"/>
              </a:rPr>
              <a:t>제어 구조</a:t>
            </a:r>
          </a:p>
        </p:txBody>
      </p:sp>
      <p:grpSp>
        <p:nvGrpSpPr>
          <p:cNvPr id="16" name="그룹 12">
            <a:extLst>
              <a:ext uri="{FF2B5EF4-FFF2-40B4-BE49-F238E27FC236}">
                <a16:creationId xmlns:a16="http://schemas.microsoft.com/office/drawing/2014/main" id="{EEFD0772-88E8-48AB-8D60-AD07D265D017}"/>
              </a:ext>
            </a:extLst>
          </p:cNvPr>
          <p:cNvGrpSpPr/>
          <p:nvPr/>
        </p:nvGrpSpPr>
        <p:grpSpPr>
          <a:xfrm>
            <a:off x="1592243" y="5769260"/>
            <a:ext cx="2200101" cy="54000"/>
            <a:chOff x="808683" y="2636912"/>
            <a:chExt cx="2200101" cy="36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2D8C474-9CF2-4122-840C-D0861AB07F4E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0EC1409-EE53-4CC0-A808-E58D6DE9D26E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B2B35E-5C95-4A33-9093-A48470157D95}"/>
              </a:ext>
            </a:extLst>
          </p:cNvPr>
          <p:cNvSpPr txBox="1"/>
          <p:nvPr/>
        </p:nvSpPr>
        <p:spPr>
          <a:xfrm>
            <a:off x="1535688" y="461076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4.</a:t>
            </a:r>
            <a:r>
              <a:rPr lang="ko-KR" altLang="en-US" b="1" kern="0" spc="-150">
                <a:latin typeface="+mn-ea"/>
              </a:rPr>
              <a:t> 기본 자료 구조</a:t>
            </a:r>
            <a:endParaRPr lang="en-US" altLang="ko-KR" b="1" kern="0" spc="-150" dirty="0">
              <a:latin typeface="+mn-ea"/>
            </a:endParaRPr>
          </a:p>
        </p:txBody>
      </p:sp>
      <p:grpSp>
        <p:nvGrpSpPr>
          <p:cNvPr id="20" name="그룹 12">
            <a:extLst>
              <a:ext uri="{FF2B5EF4-FFF2-40B4-BE49-F238E27FC236}">
                <a16:creationId xmlns:a16="http://schemas.microsoft.com/office/drawing/2014/main" id="{6587E489-B88A-4B1E-A4EB-749D63128201}"/>
              </a:ext>
            </a:extLst>
          </p:cNvPr>
          <p:cNvGrpSpPr/>
          <p:nvPr/>
        </p:nvGrpSpPr>
        <p:grpSpPr>
          <a:xfrm>
            <a:off x="1592243" y="5049180"/>
            <a:ext cx="2200101" cy="54000"/>
            <a:chOff x="808683" y="2636912"/>
            <a:chExt cx="2200101" cy="36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B163BE5-BC8D-4EAE-9723-0FF03DB3CA1D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EB7EF6D-5794-4B94-B108-27DA0778E9E1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DA7B502-3BBE-499F-A090-2B9FAB423644}"/>
              </a:ext>
            </a:extLst>
          </p:cNvPr>
          <p:cNvSpPr txBox="1"/>
          <p:nvPr/>
        </p:nvSpPr>
        <p:spPr>
          <a:xfrm>
            <a:off x="5169024" y="382474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8. </a:t>
            </a:r>
            <a:r>
              <a:rPr lang="ko-KR" altLang="en-US" b="1">
                <a:latin typeface="+mn-ea"/>
              </a:rPr>
              <a:t>함수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28" name="그룹 12">
            <a:extLst>
              <a:ext uri="{FF2B5EF4-FFF2-40B4-BE49-F238E27FC236}">
                <a16:creationId xmlns:a16="http://schemas.microsoft.com/office/drawing/2014/main" id="{6AA40CAA-2B9C-4B66-B662-A8DE1077ED84}"/>
              </a:ext>
            </a:extLst>
          </p:cNvPr>
          <p:cNvGrpSpPr/>
          <p:nvPr/>
        </p:nvGrpSpPr>
        <p:grpSpPr>
          <a:xfrm>
            <a:off x="5225579" y="4263161"/>
            <a:ext cx="2200101" cy="54000"/>
            <a:chOff x="808683" y="2636912"/>
            <a:chExt cx="2200101" cy="3600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44D1025-C36E-4730-B3EE-0B0B8971C205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185C44F-00E3-4000-8DCF-E14DB7CC5F2E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3774FF3-B324-45D8-ABA0-1368F3F5F0FB}"/>
              </a:ext>
            </a:extLst>
          </p:cNvPr>
          <p:cNvSpPr txBox="1"/>
          <p:nvPr/>
        </p:nvSpPr>
        <p:spPr>
          <a:xfrm>
            <a:off x="5169024" y="2330718"/>
            <a:ext cx="229266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6. </a:t>
            </a:r>
            <a:r>
              <a:rPr lang="ko-KR" altLang="en-US" b="1">
                <a:latin typeface="+mn-ea"/>
              </a:rPr>
              <a:t>자료구조 응용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33" name="그룹 12">
            <a:extLst>
              <a:ext uri="{FF2B5EF4-FFF2-40B4-BE49-F238E27FC236}">
                <a16:creationId xmlns:a16="http://schemas.microsoft.com/office/drawing/2014/main" id="{DF61EFEA-BC30-42DC-A7DE-00B48CE8338C}"/>
              </a:ext>
            </a:extLst>
          </p:cNvPr>
          <p:cNvGrpSpPr/>
          <p:nvPr/>
        </p:nvGrpSpPr>
        <p:grpSpPr>
          <a:xfrm>
            <a:off x="5225579" y="2769136"/>
            <a:ext cx="2200101" cy="54000"/>
            <a:chOff x="808683" y="2636912"/>
            <a:chExt cx="2200101" cy="360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CF8A356-221F-488D-B307-69E4CB03DC88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D5C7A9-CB42-44B9-A087-BCE96B65B9AD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78F6505-B8DA-4BCB-87B2-14E500D6E1C9}"/>
              </a:ext>
            </a:extLst>
          </p:cNvPr>
          <p:cNvSpPr txBox="1"/>
          <p:nvPr/>
        </p:nvSpPr>
        <p:spPr>
          <a:xfrm>
            <a:off x="5169024" y="310466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7. </a:t>
            </a:r>
            <a:r>
              <a:rPr lang="ko-KR" altLang="en-US" b="1">
                <a:latin typeface="+mn-ea"/>
              </a:rPr>
              <a:t>파일 입출력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39" name="그룹 12">
            <a:extLst>
              <a:ext uri="{FF2B5EF4-FFF2-40B4-BE49-F238E27FC236}">
                <a16:creationId xmlns:a16="http://schemas.microsoft.com/office/drawing/2014/main" id="{4B15D4BB-4CCB-4633-9FA1-88D409E49574}"/>
              </a:ext>
            </a:extLst>
          </p:cNvPr>
          <p:cNvGrpSpPr/>
          <p:nvPr/>
        </p:nvGrpSpPr>
        <p:grpSpPr>
          <a:xfrm>
            <a:off x="5225579" y="3543081"/>
            <a:ext cx="2200101" cy="54000"/>
            <a:chOff x="808683" y="2636912"/>
            <a:chExt cx="2200101" cy="360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74513B-1E25-428E-845F-8732FA236AE6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9F0B932-3F58-4415-AA9F-DDEEEE7C54D9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3114AF8-6864-44F5-A211-615DE36F1B4D}"/>
              </a:ext>
            </a:extLst>
          </p:cNvPr>
          <p:cNvSpPr txBox="1"/>
          <p:nvPr/>
        </p:nvSpPr>
        <p:spPr>
          <a:xfrm>
            <a:off x="5172092" y="461076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9. </a:t>
            </a:r>
            <a:r>
              <a:rPr lang="ko-KR" altLang="en-US" b="1">
                <a:latin typeface="+mn-ea"/>
              </a:rPr>
              <a:t>객체 지향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52" name="그룹 12">
            <a:extLst>
              <a:ext uri="{FF2B5EF4-FFF2-40B4-BE49-F238E27FC236}">
                <a16:creationId xmlns:a16="http://schemas.microsoft.com/office/drawing/2014/main" id="{7EA4707B-B8D7-4F1B-99DA-49C1700C6E58}"/>
              </a:ext>
            </a:extLst>
          </p:cNvPr>
          <p:cNvGrpSpPr/>
          <p:nvPr/>
        </p:nvGrpSpPr>
        <p:grpSpPr>
          <a:xfrm>
            <a:off x="5228647" y="5049180"/>
            <a:ext cx="2200101" cy="54000"/>
            <a:chOff x="808683" y="2636912"/>
            <a:chExt cx="2200101" cy="360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D4C1928-2450-489B-BFEC-19B38CA759AB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FC8034F-BBDA-4954-896A-C5A7DE535853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598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주석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052817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</a:t>
            </a:r>
            <a:r>
              <a:rPr lang="en-US" altLang="ko-KR" b="1">
                <a:latin typeface="+mj-ea"/>
                <a:ea typeface="+mj-ea"/>
              </a:rPr>
              <a:t># </a:t>
            </a:r>
            <a:r>
              <a:rPr lang="ko-KR" altLang="en-US" b="1">
                <a:latin typeface="+mj-ea"/>
                <a:ea typeface="+mj-ea"/>
              </a:rPr>
              <a:t>으로 주석 처리 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6D6446-44A9-4A3A-B42E-7E2D02FC15F0}"/>
              </a:ext>
            </a:extLst>
          </p:cNvPr>
          <p:cNvGrpSpPr/>
          <p:nvPr/>
        </p:nvGrpSpPr>
        <p:grpSpPr>
          <a:xfrm>
            <a:off x="704528" y="1448780"/>
            <a:ext cx="8460940" cy="75608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6688F3-11B1-4BDD-8700-E5F053580D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6C0269-093B-4C05-85E3-9E9A8224A9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Hello, Python!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출력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print('Hello, Python!')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00A586-3641-482A-91E6-E776110D3E02}"/>
              </a:ext>
            </a:extLst>
          </p:cNvPr>
          <p:cNvGrpSpPr/>
          <p:nvPr/>
        </p:nvGrpSpPr>
        <p:grpSpPr>
          <a:xfrm>
            <a:off x="704528" y="5661249"/>
            <a:ext cx="8460940" cy="756083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B07046-0BCD-4AFB-A1C8-E6D7BA9630C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4657B2-45FD-44E3-832B-15D9574847E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print('Hello, Python!');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print('12345678')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69B89C86-2FBB-4564-9D74-EDC6432B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01" y="5242280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주피터 노트북에서는 </a:t>
            </a:r>
            <a:r>
              <a:rPr lang="en-US" altLang="ko-KR" b="1">
                <a:latin typeface="+mj-ea"/>
                <a:ea typeface="+mj-ea"/>
              </a:rPr>
              <a:t>ctrl + / </a:t>
            </a:r>
            <a:r>
              <a:rPr lang="ko-KR" altLang="en-US" b="1">
                <a:latin typeface="+mj-ea"/>
                <a:ea typeface="+mj-ea"/>
              </a:rPr>
              <a:t>를 이용해 여러줄 주석 처리할 수 있다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E8F8FA-CD27-4063-9697-1500E20695D9}"/>
              </a:ext>
            </a:extLst>
          </p:cNvPr>
          <p:cNvGrpSpPr/>
          <p:nvPr/>
        </p:nvGrpSpPr>
        <p:grpSpPr>
          <a:xfrm>
            <a:off x="488504" y="2448200"/>
            <a:ext cx="8676964" cy="807159"/>
            <a:chOff x="488504" y="2301871"/>
            <a:chExt cx="8676964" cy="80715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74315C6-F101-4E6A-B06B-85CC66AD2A93}"/>
                </a:ext>
              </a:extLst>
            </p:cNvPr>
            <p:cNvGrpSpPr/>
            <p:nvPr/>
          </p:nvGrpSpPr>
          <p:grpSpPr>
            <a:xfrm>
              <a:off x="704528" y="2708920"/>
              <a:ext cx="8460940" cy="400110"/>
              <a:chOff x="704528" y="1448780"/>
              <a:chExt cx="7920880" cy="100811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1943CEE-BA44-4611-BE0B-243CD72DDE50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92305BF-78B0-4BFF-88D5-0FD4FE022C93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 print('Hello, Python!');</a:t>
                </a:r>
              </a:p>
            </p:txBody>
          </p:sp>
        </p:grp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E468CA38-FDA1-4768-8FBC-0D7F9C3C0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2301871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코드 맨 앞에 </a:t>
              </a:r>
              <a:r>
                <a:rPr lang="en-US" altLang="ko-KR" b="1">
                  <a:latin typeface="+mj-ea"/>
                  <a:ea typeface="+mj-ea"/>
                </a:rPr>
                <a:t>#</a:t>
              </a:r>
              <a:r>
                <a:rPr lang="ko-KR" altLang="en-US" b="1">
                  <a:latin typeface="+mj-ea"/>
                  <a:ea typeface="+mj-ea"/>
                </a:rPr>
                <a:t>을 사용하면 해당 코드는 주석 처리 된다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4B461D-765B-4305-B1D3-FAEA64267C89}"/>
              </a:ext>
            </a:extLst>
          </p:cNvPr>
          <p:cNvGrpSpPr/>
          <p:nvPr/>
        </p:nvGrpSpPr>
        <p:grpSpPr>
          <a:xfrm>
            <a:off x="488504" y="3854669"/>
            <a:ext cx="8676964" cy="788300"/>
            <a:chOff x="488504" y="3580870"/>
            <a:chExt cx="8676964" cy="78830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3E82E80-DFC1-4EB5-853B-EEE28BC0DE6E}"/>
                </a:ext>
              </a:extLst>
            </p:cNvPr>
            <p:cNvGrpSpPr/>
            <p:nvPr/>
          </p:nvGrpSpPr>
          <p:grpSpPr>
            <a:xfrm>
              <a:off x="704528" y="3969060"/>
              <a:ext cx="8460940" cy="400110"/>
              <a:chOff x="704528" y="1448780"/>
              <a:chExt cx="7920880" cy="100811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5BEB88A-7388-43A8-967B-7FA32612BEBC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388224-B852-491D-94B5-4E5CAA5EEB75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더하기 연산</a:t>
                </a:r>
                <a:endParaRPr lang="en-US" altLang="ko-KR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CBFE3641-AB29-48A9-A673-88280D1ED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358087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코드 뒤에 </a:t>
              </a:r>
              <a:r>
                <a:rPr lang="en-US" altLang="ko-KR" b="1">
                  <a:latin typeface="+mj-ea"/>
                  <a:ea typeface="+mj-ea"/>
                </a:rPr>
                <a:t>#</a:t>
              </a:r>
              <a:r>
                <a:rPr lang="ko-KR" altLang="en-US" b="1">
                  <a:latin typeface="+mj-ea"/>
                  <a:ea typeface="+mj-ea"/>
                </a:rPr>
                <a:t>으로 주석을 작성할 수도 있다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28247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연산 및 포함 여부 검사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1909137"/>
            <a:ext cx="8620913" cy="270799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"Hello"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"World"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" " + 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print(a*2 + " " + b*2)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'A' in a: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print(b)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FD649D75-F8ED-41AE-9B6F-872A4A7F8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32771"/>
            <a:ext cx="6912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덧셈과 뺄셈 연산 가능</a:t>
            </a:r>
            <a:r>
              <a:rPr lang="en-US" altLang="ko-KR" b="1">
                <a:latin typeface="+mj-ea"/>
                <a:ea typeface="+mj-ea"/>
              </a:rPr>
              <a:t>, in </a:t>
            </a:r>
            <a:r>
              <a:rPr lang="ko-KR" altLang="en-US" b="1">
                <a:latin typeface="+mj-ea"/>
                <a:ea typeface="+mj-ea"/>
              </a:rPr>
              <a:t>명령으로 포함 여부 체크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50DB0-7DFD-4FFE-B67B-06067CBEB16B}"/>
              </a:ext>
            </a:extLst>
          </p:cNvPr>
          <p:cNvSpPr txBox="1"/>
          <p:nvPr/>
        </p:nvSpPr>
        <p:spPr>
          <a:xfrm>
            <a:off x="651890" y="4797152"/>
            <a:ext cx="2844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World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HelloHello WorldWorld</a:t>
            </a:r>
          </a:p>
          <a:p>
            <a:r>
              <a:rPr lang="en-US" altLang="ko-KR">
                <a:latin typeface="Consolas" panose="020B0609020204030204" pitchFamily="49" charset="0"/>
              </a:rPr>
              <a:t>World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53069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함수 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2560" y="1432826"/>
          <a:ext cx="7740860" cy="4594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</a:tblGrid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함수명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en-US" altLang="ko-KR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len(a)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문자열의 문자 개수를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a.upper()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대문자로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a.lower()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소문자로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a.capitalize()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첫 문자를 대문자로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a.title()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제목 형태로 변환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띄어쓰기 후 첫 글자만 대문자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a.count('abc')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에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가 들어간 횟수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559502"/>
                  </a:ext>
                </a:extLst>
              </a:tr>
              <a:tr h="61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a.find('abc')</a:t>
                      </a:r>
                    </a:p>
                    <a:p>
                      <a:pPr algn="ctr" latinLnBrk="1"/>
                      <a:r>
                        <a:rPr lang="en-US" altLang="ko-KR" sz="1800"/>
                        <a:t>a.rfind('abc')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에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가 들어간 위치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오프셋</a:t>
                      </a:r>
                      <a:r>
                        <a:rPr lang="en-US" altLang="ko-KR" sz="1600"/>
                        <a:t>) </a:t>
                      </a:r>
                      <a:r>
                        <a:rPr lang="ko-KR" altLang="en-US" sz="1600"/>
                        <a:t>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160711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a.startswith('abc')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는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로 시작하는 문자열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05632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a.endswith('abc')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는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로 끝나는 문자열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69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05278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함수 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2560" y="1432826"/>
          <a:ext cx="7740860" cy="4264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</a:tblGrid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함수명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en-US" altLang="ko-KR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좌우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a.rstrip()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오른쪽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a.lstrip()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왼쪽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a.split()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공백을 기준으로 나눠 리스트로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a.split('abc')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abc</a:t>
                      </a:r>
                      <a:r>
                        <a:rPr lang="ko-KR" altLang="en-US" sz="1600"/>
                        <a:t>를 기준으로 나눠 리스트로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a.isdigit()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숫자인지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559502"/>
                  </a:ext>
                </a:extLst>
              </a:tr>
              <a:tr h="653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a.islower()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소문자인지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160711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a.isupper()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대문자인지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05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92334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특수 문자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8349" y="2276872"/>
          <a:ext cx="7740859" cy="316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359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44476375"/>
                    </a:ext>
                  </a:extLst>
                </a:gridCol>
                <a:gridCol w="2454060">
                  <a:extLst>
                    <a:ext uri="{9D8B030D-6E8A-4147-A177-3AD203B41FA5}">
                      <a16:colId xmlns:a16="http://schemas.microsoft.com/office/drawing/2014/main" val="1244001984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  <a:endParaRPr lang="en-US" altLang="ko-KR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</a:t>
                      </a:r>
                      <a:endParaRPr lang="en-US" altLang="ko-KR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 [Enter]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다음 줄과 연속임을 표현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\n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줄 바꾸기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\\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 </a:t>
                      </a:r>
                      <a:r>
                        <a:rPr lang="ko-KR" altLang="en-US" sz="1800"/>
                        <a:t>문자 자체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\t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TAB </a:t>
                      </a:r>
                      <a:r>
                        <a:rPr lang="ko-KR" altLang="en-US" sz="1800"/>
                        <a:t>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\'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' </a:t>
                      </a:r>
                      <a:r>
                        <a:rPr lang="ko-KR" altLang="en-US" sz="18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\e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ESC </a:t>
                      </a:r>
                      <a:r>
                        <a:rPr lang="ko-KR" altLang="en-US" sz="1800"/>
                        <a:t>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\"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" </a:t>
                      </a:r>
                      <a:r>
                        <a:rPr lang="ko-KR" altLang="en-US" sz="18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\b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백 스페이스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</a:tbl>
          </a:graphicData>
        </a:graphic>
      </p:graphicFrame>
      <p:sp>
        <p:nvSpPr>
          <p:cNvPr id="6" name="Rectangle 8">
            <a:extLst>
              <a:ext uri="{FF2B5EF4-FFF2-40B4-BE49-F238E27FC236}">
                <a16:creationId xmlns:a16="http://schemas.microsoft.com/office/drawing/2014/main" id="{CED3D5D3-1679-437A-86F3-4A099C72D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79" y="1213165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문자열을 표시할 때 백슬래시 “</a:t>
            </a:r>
            <a:r>
              <a:rPr lang="en-US" altLang="ko-KR" b="1">
                <a:latin typeface="+mj-ea"/>
                <a:ea typeface="+mj-ea"/>
              </a:rPr>
              <a:t>\” </a:t>
            </a:r>
            <a:r>
              <a:rPr lang="ko-KR" altLang="en-US" b="1">
                <a:latin typeface="+mj-ea"/>
                <a:ea typeface="+mj-ea"/>
              </a:rPr>
              <a:t>를 사용하여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키보드로 표시하기 어려운 문자들을 표현함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809864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특수 문자의 </a:t>
            </a:r>
            <a:r>
              <a:rPr lang="en-US" altLang="ko-KR" sz="2400" b="1">
                <a:latin typeface="+mj-ea"/>
                <a:ea typeface="+mj-ea"/>
              </a:rPr>
              <a:t>print </a:t>
            </a:r>
            <a:r>
              <a:rPr lang="ko-KR" altLang="en-US" sz="2400" b="1">
                <a:latin typeface="+mj-ea"/>
                <a:ea typeface="+mj-ea"/>
              </a:rPr>
              <a:t>동작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052736"/>
            <a:ext cx="8620913" cy="403739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'"Isn\'t," they said.'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01434A4-4DF8-4487-99E0-D0693055E023}"/>
              </a:ext>
            </a:extLst>
          </p:cNvPr>
          <p:cNvGrpSpPr/>
          <p:nvPr/>
        </p:nvGrpSpPr>
        <p:grpSpPr>
          <a:xfrm>
            <a:off x="567211" y="1732689"/>
            <a:ext cx="8620913" cy="40373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093DB4C-33F9-4DCF-A4E5-7B1BFAD439B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17950A2-062A-4549-A1C8-B4BD19D0F84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print('"Isn\'t," they said.')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F54ECE-00F5-4990-B85F-140F30D2BB03}"/>
              </a:ext>
            </a:extLst>
          </p:cNvPr>
          <p:cNvGrpSpPr/>
          <p:nvPr/>
        </p:nvGrpSpPr>
        <p:grpSpPr>
          <a:xfrm>
            <a:off x="567211" y="2412642"/>
            <a:ext cx="8620913" cy="6480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8628A60-C080-4569-B487-9EA1A8F3F5A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DAC338D-53B0-4CCC-9769-4CFBF86BB93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'First line.\nSecond line.'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4161944-98F5-4533-B90F-B632206D4A69}"/>
              </a:ext>
            </a:extLst>
          </p:cNvPr>
          <p:cNvGrpSpPr/>
          <p:nvPr/>
        </p:nvGrpSpPr>
        <p:grpSpPr>
          <a:xfrm>
            <a:off x="567211" y="3336928"/>
            <a:ext cx="8620913" cy="64807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F4A9BA-137A-4871-AE8C-1D2865E0B84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AB325C0-7A8B-4EBE-AD72-981AC55D38D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'First line.\nSecond line.'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 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C0D4B9-FCAE-44E2-B6FB-87AA261D6104}"/>
              </a:ext>
            </a:extLst>
          </p:cNvPr>
          <p:cNvGrpSpPr/>
          <p:nvPr/>
        </p:nvGrpSpPr>
        <p:grpSpPr>
          <a:xfrm>
            <a:off x="567211" y="4261214"/>
            <a:ext cx="8620913" cy="403739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78AF7B5-F88C-46CB-B24E-A5F3ECDD194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BD3C94F-BB40-47C2-91A7-0545875117C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print('C:\some\name')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68CEC1-841E-4597-96E9-B7384202FCAE}"/>
              </a:ext>
            </a:extLst>
          </p:cNvPr>
          <p:cNvGrpSpPr/>
          <p:nvPr/>
        </p:nvGrpSpPr>
        <p:grpSpPr>
          <a:xfrm>
            <a:off x="567211" y="4941168"/>
            <a:ext cx="8620913" cy="403739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8AF0E24-03FC-4D8A-A914-86AB241987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CDA693-2168-43DB-BD67-4E4BB0872D2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print(r'C:\some\name')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218763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여러 줄로 확장된 문자열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2528900"/>
            <a:ext cx="8620913" cy="169218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print("""\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Usage: thingy [OPTIONS]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-h                        Display this usage message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-H hostname               Hostname to connect to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""")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83471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문자열 리터럴은 여러 줄로 확장될 수 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한 가지 방법은 삼중 따옴표를 사용하는 것이다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"""...""" </a:t>
            </a:r>
            <a:r>
              <a:rPr lang="ko-KR" altLang="en-US">
                <a:latin typeface="Consolas" panose="020B0609020204030204" pitchFamily="49" charset="0"/>
              </a:rPr>
              <a:t>또는 </a:t>
            </a:r>
            <a:r>
              <a:rPr lang="en-US" altLang="ko-KR">
                <a:latin typeface="Consolas" panose="020B0609020204030204" pitchFamily="49" charset="0"/>
              </a:rPr>
              <a:t>'''...''' </a:t>
            </a:r>
            <a:r>
              <a:rPr lang="ko-KR" altLang="en-US">
                <a:latin typeface="Consolas" panose="020B0609020204030204" pitchFamily="49" charset="0"/>
              </a:rPr>
              <a:t>줄 넘김 문자는 자동으로 문자열에 포함된다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하지만 줄 끝에 </a:t>
            </a:r>
            <a:r>
              <a:rPr lang="en-US" altLang="ko-KR">
                <a:latin typeface="Consolas" panose="020B0609020204030204" pitchFamily="49" charset="0"/>
              </a:rPr>
              <a:t>\ </a:t>
            </a:r>
            <a:r>
              <a:rPr lang="ko-KR" altLang="en-US">
                <a:latin typeface="Consolas" panose="020B0609020204030204" pitchFamily="49" charset="0"/>
              </a:rPr>
              <a:t>를 붙여 이를 방지할 수도 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다음 예</a:t>
            </a:r>
            <a:r>
              <a:rPr lang="en-US" altLang="ko-KR">
                <a:latin typeface="Consolas" panose="020B0609020204030204" pitchFamily="49" charset="0"/>
              </a:rPr>
              <a:t>: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8982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연속된 문자열 처리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736812"/>
            <a:ext cx="8620913" cy="4680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'Py' 'thon'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7140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두 개 이상의 문자열 리터럴 </a:t>
            </a:r>
            <a:r>
              <a:rPr lang="en-US" altLang="ko-KR">
                <a:latin typeface="Consolas" panose="020B0609020204030204" pitchFamily="49" charset="0"/>
              </a:rPr>
              <a:t>(</a:t>
            </a:r>
            <a:r>
              <a:rPr lang="ko-KR" altLang="en-US">
                <a:latin typeface="Consolas" panose="020B0609020204030204" pitchFamily="49" charset="0"/>
              </a:rPr>
              <a:t>즉</a:t>
            </a:r>
            <a:r>
              <a:rPr lang="en-US" altLang="ko-KR">
                <a:latin typeface="Consolas" panose="020B0609020204030204" pitchFamily="49" charset="0"/>
              </a:rPr>
              <a:t>, </a:t>
            </a:r>
            <a:r>
              <a:rPr lang="ko-KR" altLang="en-US">
                <a:latin typeface="Consolas" panose="020B0609020204030204" pitchFamily="49" charset="0"/>
              </a:rPr>
              <a:t>따옴표로 둘러싸인 것들</a:t>
            </a:r>
            <a:r>
              <a:rPr lang="en-US" altLang="ko-KR">
                <a:latin typeface="Consolas" panose="020B0609020204030204" pitchFamily="49" charset="0"/>
              </a:rPr>
              <a:t>) </a:t>
            </a:r>
            <a:r>
              <a:rPr lang="ko-KR" altLang="en-US">
                <a:latin typeface="Consolas" panose="020B0609020204030204" pitchFamily="49" charset="0"/>
              </a:rPr>
              <a:t>가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연속해서 나타나면 자동으로 이어 붙여진다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D995FC-A5E7-4E93-8FB9-765D755E7875}"/>
              </a:ext>
            </a:extLst>
          </p:cNvPr>
          <p:cNvGrpSpPr/>
          <p:nvPr/>
        </p:nvGrpSpPr>
        <p:grpSpPr>
          <a:xfrm>
            <a:off x="567211" y="3104964"/>
            <a:ext cx="8620913" cy="104411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FD099B-2A79-49E9-AC8A-4C0182D2FA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6E9ACD-1260-4885-B6B9-B7497E878DB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text = ('Put several strings within parentheses 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'to have them joined together.')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2636912"/>
            <a:ext cx="652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이 기능은 긴 문자열을 쪼개고자 할 때 특별히 쓸모 있다</a:t>
            </a:r>
            <a:r>
              <a:rPr lang="en-US" altLang="ko-KR">
                <a:solidFill>
                  <a:srgbClr val="222222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524" y="5085184"/>
            <a:ext cx="8620913" cy="64807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prefix = 'Py'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prefix 'thon'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23797A-083A-46CE-A979-8BA47C89688A}"/>
              </a:ext>
            </a:extLst>
          </p:cNvPr>
          <p:cNvSpPr txBox="1"/>
          <p:nvPr/>
        </p:nvSpPr>
        <p:spPr>
          <a:xfrm>
            <a:off x="567524" y="4617132"/>
            <a:ext cx="888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이것은 오직 두 개의 리터럴에만 적용될 뿐 변수나 표현식에는 해당하지 않는다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D90BE2-DD28-484F-97FE-F1945E910C14}"/>
              </a:ext>
            </a:extLst>
          </p:cNvPr>
          <p:cNvGrpSpPr/>
          <p:nvPr/>
        </p:nvGrpSpPr>
        <p:grpSpPr>
          <a:xfrm>
            <a:off x="572002" y="5913276"/>
            <a:ext cx="8620913" cy="39604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8F8E7EB-01C2-40AE-9243-1B2128C1B6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0F82483-5FD0-4C7D-ABAF-7F1E7534D5A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('un' * 3) 'ium'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30967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출력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350060"/>
            <a:ext cx="8620913" cy="92681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x:</a:t>
              </a:r>
            </a:p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딕셔너리 키 출력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D995FC-A5E7-4E93-8FB9-765D755E7875}"/>
              </a:ext>
            </a:extLst>
          </p:cNvPr>
          <p:cNvGrpSpPr/>
          <p:nvPr/>
        </p:nvGrpSpPr>
        <p:grpSpPr>
          <a:xfrm>
            <a:off x="567211" y="3104964"/>
            <a:ext cx="8620913" cy="104411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FD099B-2A79-49E9-AC8A-4C0182D2FA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6E9ACD-1260-4885-B6B9-B7497E878DB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key, value in x.items():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print(key, value)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2636912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딕셔너리 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값 출력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524" y="5085184"/>
            <a:ext cx="8620913" cy="1116124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key in x.keys():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print(key)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23797A-083A-46CE-A979-8BA47C89688A}"/>
              </a:ext>
            </a:extLst>
          </p:cNvPr>
          <p:cNvSpPr txBox="1"/>
          <p:nvPr/>
        </p:nvSpPr>
        <p:spPr>
          <a:xfrm>
            <a:off x="567524" y="4617132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딕셔너리 값만 출력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06168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</a:t>
            </a:r>
            <a:r>
              <a:rPr lang="ko-KR" altLang="en-US"/>
              <a:t>표현식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350060"/>
            <a:ext cx="8620913" cy="12868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keys = ['a', 'b', 'c', 'd']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values = [10, 20, 30 ,40]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{key: value for key, value in zip(keys,values)}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리스트를 이용한 딕셔너리 컴프리헨션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3041065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값  자리 바꾸기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211" y="3447603"/>
            <a:ext cx="8620913" cy="701477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{ value: key for key, value in x.items()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4871779-7572-4A70-8026-546A67A674F5}"/>
              </a:ext>
            </a:extLst>
          </p:cNvPr>
          <p:cNvSpPr txBox="1"/>
          <p:nvPr/>
        </p:nvSpPr>
        <p:spPr>
          <a:xfrm>
            <a:off x="567211" y="4534630"/>
            <a:ext cx="358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222222"/>
                </a:solidFill>
                <a:latin typeface="Consolas" panose="020B0609020204030204" pitchFamily="49" charset="0"/>
              </a:rPr>
              <a:t>표현식에서 </a:t>
            </a:r>
            <a:r>
              <a:rPr lang="en-US" altLang="ko-KR">
                <a:solidFill>
                  <a:srgbClr val="222222"/>
                </a:solidFill>
                <a:latin typeface="Consolas" panose="020B0609020204030204" pitchFamily="49" charset="0"/>
              </a:rPr>
              <a:t>if </a:t>
            </a:r>
            <a:r>
              <a:rPr lang="ko-KR" altLang="en-US">
                <a:solidFill>
                  <a:srgbClr val="222222"/>
                </a:solidFill>
                <a:latin typeface="Consolas" panose="020B0609020204030204" pitchFamily="49" charset="0"/>
              </a:rPr>
              <a:t>조건문 사용하기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7211" y="4941168"/>
            <a:ext cx="8620913" cy="1116124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 20, 'c': 30, 'd': 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{key: value for key, value in x.items() if value !=20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141598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중첩된 딕셔너리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872716"/>
            <a:ext cx="8620913" cy="306034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planet =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'Earth' :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'mean_radius' : 6371.0,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'orbital_perioid' : 365.2422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},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'Mars' :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'mean_radius' : 3389.5,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'orbital_perioid' : 686.9600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4147530"/>
            <a:ext cx="8620913" cy="432048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4A6662-FAD2-4F3E-B896-07AFA15BEC23}"/>
              </a:ext>
            </a:extLst>
          </p:cNvPr>
          <p:cNvGrpSpPr/>
          <p:nvPr/>
        </p:nvGrpSpPr>
        <p:grpSpPr>
          <a:xfrm>
            <a:off x="562171" y="4794052"/>
            <a:ext cx="8620913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0E60DE1-B103-4097-8F6A-2DF80AE0586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0382FD-4D37-424E-A432-C06167D7332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print(planet['Earth'])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5440574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print(planet['Earth']['mean_radius'])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36B9B35-E798-49CB-AEB8-9B9DC57942E7}"/>
              </a:ext>
            </a:extLst>
          </p:cNvPr>
          <p:cNvGrpSpPr/>
          <p:nvPr/>
        </p:nvGrpSpPr>
        <p:grpSpPr>
          <a:xfrm>
            <a:off x="562171" y="6087095"/>
            <a:ext cx="8620913" cy="432048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1F1E7B6-39DA-4330-86E5-BF798B32E7E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52172D6-BA9C-420C-93E6-266A2E1BB53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planet['Earth']['orbital_perioid'] = 365.25641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7261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들여쓰기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052817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들여 쓰기 자체가 문법이다</a:t>
            </a:r>
            <a:r>
              <a:rPr lang="en-US" altLang="ko-KR" b="1">
                <a:latin typeface="+mj-ea"/>
                <a:ea typeface="+mj-ea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6D6446-44A9-4A3A-B42E-7E2D02FC15F0}"/>
              </a:ext>
            </a:extLst>
          </p:cNvPr>
          <p:cNvGrpSpPr/>
          <p:nvPr/>
        </p:nvGrpSpPr>
        <p:grpSpPr>
          <a:xfrm>
            <a:off x="704528" y="1448780"/>
            <a:ext cx="8460940" cy="111612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6688F3-11B1-4BDD-8700-E5F053580D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6C0269-093B-4C05-85E3-9E9A8224A9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a == 10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는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69B89C86-2FBB-4564-9D74-EDC6432B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01" y="5242280"/>
            <a:ext cx="78488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공백</a:t>
            </a:r>
            <a:r>
              <a:rPr lang="en-US" altLang="ko-KR" b="1">
                <a:latin typeface="+mj-ea"/>
                <a:ea typeface="+mj-ea"/>
              </a:rPr>
              <a:t>2</a:t>
            </a:r>
            <a:r>
              <a:rPr lang="ko-KR" altLang="en-US" b="1">
                <a:latin typeface="+mj-ea"/>
                <a:ea typeface="+mj-ea"/>
              </a:rPr>
              <a:t>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공백 </a:t>
            </a:r>
            <a:r>
              <a:rPr lang="en-US" altLang="ko-KR" b="1">
                <a:latin typeface="+mj-ea"/>
                <a:ea typeface="+mj-ea"/>
              </a:rPr>
              <a:t>4</a:t>
            </a:r>
            <a:r>
              <a:rPr lang="ko-KR" altLang="en-US" b="1">
                <a:latin typeface="+mj-ea"/>
                <a:ea typeface="+mj-ea"/>
              </a:rPr>
              <a:t>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탭 문자 등을 각각 사용해도 동작이 잘 된다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하지만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 코딩 스타일 가이드</a:t>
            </a:r>
            <a:r>
              <a:rPr lang="en-US" altLang="ko-KR" b="1">
                <a:latin typeface="+mj-ea"/>
                <a:ea typeface="+mj-ea"/>
              </a:rPr>
              <a:t>(PEP 8)</a:t>
            </a:r>
            <a:r>
              <a:rPr lang="ko-KR" altLang="en-US" b="1">
                <a:latin typeface="+mj-ea"/>
                <a:ea typeface="+mj-ea"/>
              </a:rPr>
              <a:t>에서는 공백 </a:t>
            </a:r>
            <a:r>
              <a:rPr lang="en-US" altLang="ko-KR" b="1">
                <a:latin typeface="+mj-ea"/>
                <a:ea typeface="+mj-ea"/>
              </a:rPr>
              <a:t>4</a:t>
            </a:r>
            <a:r>
              <a:rPr lang="ko-KR" altLang="en-US" b="1">
                <a:latin typeface="+mj-ea"/>
                <a:ea typeface="+mj-ea"/>
              </a:rPr>
              <a:t>칸으로 규정하고 있다</a:t>
            </a:r>
            <a:r>
              <a:rPr lang="en-US" altLang="ko-KR" b="1">
                <a:latin typeface="+mj-ea"/>
                <a:ea typeface="+mj-ea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CBFE3641-AB29-48A9-A673-88280D1ED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3068960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올바른 코드는 아래와 같다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BFAE576-146D-427E-A1E1-F52154B52DA7}"/>
              </a:ext>
            </a:extLst>
          </p:cNvPr>
          <p:cNvGrpSpPr/>
          <p:nvPr/>
        </p:nvGrpSpPr>
        <p:grpSpPr>
          <a:xfrm>
            <a:off x="722530" y="3487929"/>
            <a:ext cx="8460940" cy="1116124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9C5D844-FF6B-4F4C-A02F-C64879A0081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ECB6F5-A02C-464A-9F62-E8C25DBE65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a == 10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˽˽˽˽print("a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는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34EDBF-E67C-405A-8822-6AB05E2BB2CF}"/>
              </a:ext>
            </a:extLst>
          </p:cNvPr>
          <p:cNvSpPr/>
          <p:nvPr/>
        </p:nvSpPr>
        <p:spPr>
          <a:xfrm>
            <a:off x="853362" y="4221088"/>
            <a:ext cx="548242" cy="2744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2B2EC3-8E63-405D-9DD2-6CBF42DEE925}"/>
              </a:ext>
            </a:extLst>
          </p:cNvPr>
          <p:cNvSpPr txBox="1"/>
          <p:nvPr/>
        </p:nvSpPr>
        <p:spPr>
          <a:xfrm>
            <a:off x="1460612" y="4725144"/>
            <a:ext cx="13083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</a:rPr>
              <a:t>들여쓰기 공백 </a:t>
            </a:r>
            <a:r>
              <a:rPr lang="en-US" altLang="ko-KR" sz="1100">
                <a:solidFill>
                  <a:srgbClr val="FF0000"/>
                </a:solidFill>
              </a:rPr>
              <a:t>4</a:t>
            </a:r>
            <a:r>
              <a:rPr lang="ko-KR" altLang="en-US" sz="1100">
                <a:solidFill>
                  <a:srgbClr val="FF0000"/>
                </a:solidFill>
              </a:rPr>
              <a:t>칸</a:t>
            </a: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89BB79CA-0CA8-4092-AB1F-1B1A95FCA357}"/>
              </a:ext>
            </a:extLst>
          </p:cNvPr>
          <p:cNvCxnSpPr>
            <a:stCxn id="8" idx="1"/>
            <a:endCxn id="7" idx="2"/>
          </p:cNvCxnSpPr>
          <p:nvPr/>
        </p:nvCxnSpPr>
        <p:spPr>
          <a:xfrm rot="10800000">
            <a:off x="1127484" y="4495489"/>
            <a:ext cx="333129" cy="360461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0448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1129394"/>
            <a:ext cx="8620913" cy="97210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0, 'b': 0, 'c': 0, 'd': 0}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is 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2378595"/>
            <a:ext cx="8620913" cy="757635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CEE661-342F-48BF-9A43-07C05DCE50C9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ADD7E0-32D5-444F-86AD-812DF3D7B0E7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85FBCF-14EC-40E1-9976-E7A92569E8B9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403197D-4751-4540-92C3-ED30142462D6}"/>
              </a:ext>
            </a:extLst>
          </p:cNvPr>
          <p:cNvCxnSpPr>
            <a:stCxn id="38" idx="3"/>
            <a:endCxn id="36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D513444-0951-4DBB-87EA-33D18F28881C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9F0DE79-80C7-4B52-8E72-04E4E1A6A331}"/>
              </a:ext>
            </a:extLst>
          </p:cNvPr>
          <p:cNvSpPr/>
          <p:nvPr/>
        </p:nvSpPr>
        <p:spPr>
          <a:xfrm>
            <a:off x="2540732" y="49411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70EFA5A-E3D1-494E-B2AC-66ECDB66B9DD}"/>
              </a:ext>
            </a:extLst>
          </p:cNvPr>
          <p:cNvSpPr/>
          <p:nvPr/>
        </p:nvSpPr>
        <p:spPr>
          <a:xfrm>
            <a:off x="2540732" y="537321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DB9C81A-D128-42A1-9581-5DBD7BD21223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V="1">
            <a:off x="1311999" y="4290480"/>
            <a:ext cx="1228733" cy="1438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8BF3864-35A0-4FEF-8ED2-CCF4334AD164}"/>
              </a:ext>
            </a:extLst>
          </p:cNvPr>
          <p:cNvSpPr txBox="1"/>
          <p:nvPr/>
        </p:nvSpPr>
        <p:spPr>
          <a:xfrm>
            <a:off x="2792760" y="590313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latin typeface="Consolas" panose="020B0609020204030204" pitchFamily="49" charset="0"/>
              </a:rPr>
              <a:t>hash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199E13-903A-451C-90A1-68932A81F81B}"/>
              </a:ext>
            </a:extLst>
          </p:cNvPr>
          <p:cNvSpPr/>
          <p:nvPr/>
        </p:nvSpPr>
        <p:spPr>
          <a:xfrm>
            <a:off x="4664968" y="4074456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E3A011C-B4A5-4D50-B392-A6BD646A5F7F}"/>
              </a:ext>
            </a:extLst>
          </p:cNvPr>
          <p:cNvCxnSpPr>
            <a:cxnSpLocks/>
            <a:stCxn id="36" idx="3"/>
            <a:endCxn id="54" idx="1"/>
          </p:cNvCxnSpPr>
          <p:nvPr/>
        </p:nvCxnSpPr>
        <p:spPr>
          <a:xfrm>
            <a:off x="3728864" y="4290480"/>
            <a:ext cx="936104" cy="11157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F4CBAC-0ACD-4B96-92C0-88B858393A83}"/>
              </a:ext>
            </a:extLst>
          </p:cNvPr>
          <p:cNvCxnSpPr>
            <a:cxnSpLocks/>
            <a:stCxn id="37" idx="3"/>
            <a:endCxn id="6" idx="1"/>
          </p:cNvCxnSpPr>
          <p:nvPr/>
        </p:nvCxnSpPr>
        <p:spPr>
          <a:xfrm flipV="1">
            <a:off x="3728864" y="4290480"/>
            <a:ext cx="936104" cy="4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FD7B6B7-19C5-437C-A96D-AADE4011A76D}"/>
              </a:ext>
            </a:extLst>
          </p:cNvPr>
          <p:cNvCxnSpPr>
            <a:cxnSpLocks/>
            <a:stCxn id="41" idx="3"/>
            <a:endCxn id="6" idx="1"/>
          </p:cNvCxnSpPr>
          <p:nvPr/>
        </p:nvCxnSpPr>
        <p:spPr>
          <a:xfrm flipV="1">
            <a:off x="3728864" y="4290480"/>
            <a:ext cx="936104" cy="866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EB0A690-AE0C-4FCE-BBEA-9A38D5153EE0}"/>
              </a:ext>
            </a:extLst>
          </p:cNvPr>
          <p:cNvCxnSpPr>
            <a:cxnSpLocks/>
            <a:stCxn id="42" idx="3"/>
            <a:endCxn id="6" idx="1"/>
          </p:cNvCxnSpPr>
          <p:nvPr/>
        </p:nvCxnSpPr>
        <p:spPr>
          <a:xfrm flipV="1">
            <a:off x="3728864" y="4290480"/>
            <a:ext cx="936104" cy="1298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C86EBE-D97D-48DF-AC42-37824E1EC351}"/>
              </a:ext>
            </a:extLst>
          </p:cNvPr>
          <p:cNvSpPr txBox="1"/>
          <p:nvPr/>
        </p:nvSpPr>
        <p:spPr>
          <a:xfrm>
            <a:off x="4506530" y="3708516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latin typeface="Consolas" panose="020B0609020204030204" pitchFamily="49" charset="0"/>
              </a:rPr>
              <a:t>0x7ffeea212710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7811F7-1A51-4F76-855E-EA2D4D376F5A}"/>
              </a:ext>
            </a:extLst>
          </p:cNvPr>
          <p:cNvSpPr txBox="1"/>
          <p:nvPr/>
        </p:nvSpPr>
        <p:spPr>
          <a:xfrm>
            <a:off x="1396829" y="372299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latin typeface="Consolas" panose="020B0609020204030204" pitchFamily="49" charset="0"/>
              </a:rPr>
              <a:t>0x168fc6774c0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783EB5-74AE-48CB-99DE-21CC2662FBBA}"/>
              </a:ext>
            </a:extLst>
          </p:cNvPr>
          <p:cNvSpPr/>
          <p:nvPr/>
        </p:nvSpPr>
        <p:spPr>
          <a:xfrm>
            <a:off x="4664968" y="5190247"/>
            <a:ext cx="504056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EB884A-75C2-4844-B713-35DEFB48F156}"/>
              </a:ext>
            </a:extLst>
          </p:cNvPr>
          <p:cNvSpPr txBox="1"/>
          <p:nvPr/>
        </p:nvSpPr>
        <p:spPr>
          <a:xfrm>
            <a:off x="4506530" y="4824307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latin typeface="Consolas" panose="020B0609020204030204" pitchFamily="49" charset="0"/>
              </a:rPr>
              <a:t>0x7ffeea213370</a:t>
            </a:r>
            <a:endParaRPr lang="ko-KR" altLang="en-US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424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3068960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189718-EEDE-46BD-9622-C47A69D10BBA}"/>
              </a:ext>
            </a:extLst>
          </p:cNvPr>
          <p:cNvGrpSpPr/>
          <p:nvPr/>
        </p:nvGrpSpPr>
        <p:grpSpPr>
          <a:xfrm>
            <a:off x="562171" y="1052736"/>
            <a:ext cx="8620913" cy="972108"/>
            <a:chOff x="704528" y="1448780"/>
            <a:chExt cx="7920880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70D3DF0-4C2F-41FE-96A5-DD4D00F35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618461C-C169-4022-898B-859ABD37B9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0, 'b': 0, 'c': 0, 'd': 0}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x.copy()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is 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03DDBAB-338C-4C90-B0FE-2E2BF572B02A}"/>
              </a:ext>
            </a:extLst>
          </p:cNvPr>
          <p:cNvGrpSpPr/>
          <p:nvPr/>
        </p:nvGrpSpPr>
        <p:grpSpPr>
          <a:xfrm>
            <a:off x="562171" y="2168860"/>
            <a:ext cx="8620913" cy="757635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5251056-E859-4A22-BC7E-06418A9DE03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1C1259C-E48E-4F15-B687-E084EAA1E6E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5ADB96B-4F04-441E-8C27-9D77EE6D66E5}"/>
              </a:ext>
            </a:extLst>
          </p:cNvPr>
          <p:cNvSpPr/>
          <p:nvPr/>
        </p:nvSpPr>
        <p:spPr>
          <a:xfrm>
            <a:off x="2396716" y="443711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DCC2683-8ED0-4FEE-A59B-EB6C13F17649}"/>
              </a:ext>
            </a:extLst>
          </p:cNvPr>
          <p:cNvSpPr/>
          <p:nvPr/>
        </p:nvSpPr>
        <p:spPr>
          <a:xfrm>
            <a:off x="2396716" y="486916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EA6E1CC-8BED-41EA-B4E6-3B14A9CFC89C}"/>
              </a:ext>
            </a:extLst>
          </p:cNvPr>
          <p:cNvSpPr txBox="1"/>
          <p:nvPr/>
        </p:nvSpPr>
        <p:spPr>
          <a:xfrm>
            <a:off x="848544" y="4653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98EB802-546E-408D-9D69-B166835696FD}"/>
              </a:ext>
            </a:extLst>
          </p:cNvPr>
          <p:cNvCxnSpPr>
            <a:stCxn id="52" idx="3"/>
            <a:endCxn id="50" idx="1"/>
          </p:cNvCxnSpPr>
          <p:nvPr/>
        </p:nvCxnSpPr>
        <p:spPr>
          <a:xfrm flipV="1">
            <a:off x="1159848" y="4653136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0F525F5-26F8-473B-9FB8-4726F30BD6AD}"/>
              </a:ext>
            </a:extLst>
          </p:cNvPr>
          <p:cNvSpPr txBox="1"/>
          <p:nvPr/>
        </p:nvSpPr>
        <p:spPr>
          <a:xfrm>
            <a:off x="8392930" y="47734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502C6F-8CF1-4F19-BB44-0710F381023E}"/>
              </a:ext>
            </a:extLst>
          </p:cNvPr>
          <p:cNvSpPr/>
          <p:nvPr/>
        </p:nvSpPr>
        <p:spPr>
          <a:xfrm>
            <a:off x="2396716" y="53038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CC5DFF-56D2-48F8-9315-349EFF830699}"/>
              </a:ext>
            </a:extLst>
          </p:cNvPr>
          <p:cNvSpPr/>
          <p:nvPr/>
        </p:nvSpPr>
        <p:spPr>
          <a:xfrm>
            <a:off x="2396716" y="573587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7841526-C46F-4D5C-A814-CB2603277D8A}"/>
              </a:ext>
            </a:extLst>
          </p:cNvPr>
          <p:cNvCxnSpPr>
            <a:cxnSpLocks/>
            <a:stCxn id="54" idx="1"/>
            <a:endCxn id="66" idx="3"/>
          </p:cNvCxnSpPr>
          <p:nvPr/>
        </p:nvCxnSpPr>
        <p:spPr>
          <a:xfrm flipH="1" flipV="1">
            <a:off x="7519082" y="4653136"/>
            <a:ext cx="873848" cy="304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A34ED89-69ED-4D66-8E46-0FB9F5E6D90B}"/>
              </a:ext>
            </a:extLst>
          </p:cNvPr>
          <p:cNvSpPr/>
          <p:nvPr/>
        </p:nvSpPr>
        <p:spPr>
          <a:xfrm>
            <a:off x="4765467" y="4245640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1916B7B-5E40-4386-9F53-7E266B010040}"/>
              </a:ext>
            </a:extLst>
          </p:cNvPr>
          <p:cNvCxnSpPr>
            <a:cxnSpLocks/>
            <a:stCxn id="50" idx="3"/>
            <a:endCxn id="58" idx="1"/>
          </p:cNvCxnSpPr>
          <p:nvPr/>
        </p:nvCxnSpPr>
        <p:spPr>
          <a:xfrm flipV="1">
            <a:off x="3584848" y="4461664"/>
            <a:ext cx="1180619" cy="191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8540E82-6ACA-4CD1-9155-21B344879052}"/>
              </a:ext>
            </a:extLst>
          </p:cNvPr>
          <p:cNvCxnSpPr>
            <a:cxnSpLocks/>
            <a:stCxn id="51" idx="3"/>
            <a:endCxn id="58" idx="1"/>
          </p:cNvCxnSpPr>
          <p:nvPr/>
        </p:nvCxnSpPr>
        <p:spPr>
          <a:xfrm flipV="1">
            <a:off x="3584848" y="4461664"/>
            <a:ext cx="1180619" cy="62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CDCCC3F-1B92-4C0F-9F3B-DDDD73639621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 flipV="1">
            <a:off x="3584848" y="4461664"/>
            <a:ext cx="1180619" cy="1058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DAEDF1D-5429-4A61-9D8B-59B1397DF999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3584848" y="4461664"/>
            <a:ext cx="1180619" cy="1490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4A737B9-7BDB-402B-9EE7-3B3622134F0C}"/>
              </a:ext>
            </a:extLst>
          </p:cNvPr>
          <p:cNvSpPr/>
          <p:nvPr/>
        </p:nvSpPr>
        <p:spPr>
          <a:xfrm>
            <a:off x="4765467" y="3643963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0B78BB1-D1A4-4B36-A50A-8D98BE574395}"/>
              </a:ext>
            </a:extLst>
          </p:cNvPr>
          <p:cNvCxnSpPr>
            <a:cxnSpLocks/>
            <a:stCxn id="66" idx="1"/>
            <a:endCxn id="63" idx="3"/>
          </p:cNvCxnSpPr>
          <p:nvPr/>
        </p:nvCxnSpPr>
        <p:spPr>
          <a:xfrm flipH="1" flipV="1">
            <a:off x="5301450" y="3859987"/>
            <a:ext cx="1029500" cy="79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11250CD-18B8-44A8-BC92-93A7B7CDDC51}"/>
              </a:ext>
            </a:extLst>
          </p:cNvPr>
          <p:cNvCxnSpPr>
            <a:cxnSpLocks/>
          </p:cNvCxnSpPr>
          <p:nvPr/>
        </p:nvCxnSpPr>
        <p:spPr>
          <a:xfrm flipH="1">
            <a:off x="5858882" y="4461664"/>
            <a:ext cx="14044" cy="2160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017B7E-A182-492C-9AE7-B07E603383C3}"/>
              </a:ext>
            </a:extLst>
          </p:cNvPr>
          <p:cNvSpPr/>
          <p:nvPr/>
        </p:nvSpPr>
        <p:spPr>
          <a:xfrm>
            <a:off x="6330950" y="443711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527EC92-924C-45E8-B774-3B91B05E6FC0}"/>
              </a:ext>
            </a:extLst>
          </p:cNvPr>
          <p:cNvSpPr/>
          <p:nvPr/>
        </p:nvSpPr>
        <p:spPr>
          <a:xfrm>
            <a:off x="6330950" y="486916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8DF11C5-C291-4974-BECE-04353541FBEB}"/>
              </a:ext>
            </a:extLst>
          </p:cNvPr>
          <p:cNvSpPr/>
          <p:nvPr/>
        </p:nvSpPr>
        <p:spPr>
          <a:xfrm>
            <a:off x="6330950" y="53038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615E1A-6E66-42F8-AB19-E950B1A22F23}"/>
              </a:ext>
            </a:extLst>
          </p:cNvPr>
          <p:cNvSpPr/>
          <p:nvPr/>
        </p:nvSpPr>
        <p:spPr>
          <a:xfrm>
            <a:off x="6330950" y="573587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8902E41-CCAB-4D74-8D06-32EDEFB0019F}"/>
              </a:ext>
            </a:extLst>
          </p:cNvPr>
          <p:cNvCxnSpPr>
            <a:cxnSpLocks/>
            <a:stCxn id="66" idx="1"/>
            <a:endCxn id="58" idx="3"/>
          </p:cNvCxnSpPr>
          <p:nvPr/>
        </p:nvCxnSpPr>
        <p:spPr>
          <a:xfrm flipH="1" flipV="1">
            <a:off x="5301450" y="4461664"/>
            <a:ext cx="1029500" cy="191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27A4445-9092-4DB9-BFA9-8A73EB158CC3}"/>
              </a:ext>
            </a:extLst>
          </p:cNvPr>
          <p:cNvCxnSpPr>
            <a:cxnSpLocks/>
            <a:stCxn id="67" idx="1"/>
            <a:endCxn id="58" idx="3"/>
          </p:cNvCxnSpPr>
          <p:nvPr/>
        </p:nvCxnSpPr>
        <p:spPr>
          <a:xfrm flipH="1" flipV="1">
            <a:off x="5301450" y="4461664"/>
            <a:ext cx="1029500" cy="62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03DF6DA-CE68-4602-93A0-D98631127FC9}"/>
              </a:ext>
            </a:extLst>
          </p:cNvPr>
          <p:cNvCxnSpPr>
            <a:cxnSpLocks/>
            <a:stCxn id="68" idx="1"/>
            <a:endCxn id="58" idx="3"/>
          </p:cNvCxnSpPr>
          <p:nvPr/>
        </p:nvCxnSpPr>
        <p:spPr>
          <a:xfrm flipH="1" flipV="1">
            <a:off x="5301450" y="4461664"/>
            <a:ext cx="1029500" cy="1058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30FCA7-E249-4522-9B17-E2AFF9D3FCF5}"/>
              </a:ext>
            </a:extLst>
          </p:cNvPr>
          <p:cNvCxnSpPr>
            <a:cxnSpLocks/>
            <a:stCxn id="69" idx="1"/>
            <a:endCxn id="58" idx="3"/>
          </p:cNvCxnSpPr>
          <p:nvPr/>
        </p:nvCxnSpPr>
        <p:spPr>
          <a:xfrm flipH="1" flipV="1">
            <a:off x="5301450" y="4461664"/>
            <a:ext cx="1029500" cy="1490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33742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 </a:t>
            </a: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1129394"/>
            <a:ext cx="8620913" cy="64342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{'python' : '2.7'}, 'b': {'python' : '3.8'}}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x.copy()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2007634"/>
            <a:ext cx="8620913" cy="757635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y['a']['python'] = '2.7.15'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3000087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A56E1F-CE4F-4BE6-A0AD-F72B493CC22D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BC6D691-2008-4DF3-BD00-18E29508A16A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A3FACC-4129-4B7F-AA90-421F615081A4}"/>
              </a:ext>
            </a:extLst>
          </p:cNvPr>
          <p:cNvSpPr/>
          <p:nvPr/>
        </p:nvSpPr>
        <p:spPr>
          <a:xfrm>
            <a:off x="4484948" y="371441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D84F65-F0B4-491F-BB1E-C08047553000}"/>
              </a:ext>
            </a:extLst>
          </p:cNvPr>
          <p:cNvSpPr/>
          <p:nvPr/>
        </p:nvSpPr>
        <p:spPr>
          <a:xfrm>
            <a:off x="4484948" y="447514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CAD38F2-8E41-4AFE-A46C-42146380EA26}"/>
              </a:ext>
            </a:extLst>
          </p:cNvPr>
          <p:cNvCxnSpPr>
            <a:stCxn id="2" idx="3"/>
            <a:endCxn id="41" idx="1"/>
          </p:cNvCxnSpPr>
          <p:nvPr/>
        </p:nvCxnSpPr>
        <p:spPr>
          <a:xfrm flipV="1">
            <a:off x="3728864" y="3930440"/>
            <a:ext cx="756084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1AED3C0-5C47-422F-AC32-FA3A143F0561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 flipV="1">
            <a:off x="3728864" y="4691170"/>
            <a:ext cx="756084" cy="31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524D8D0-619B-4859-A92D-7B3DD4FB2831}"/>
              </a:ext>
            </a:extLst>
          </p:cNvPr>
          <p:cNvSpPr txBox="1"/>
          <p:nvPr/>
        </p:nvSpPr>
        <p:spPr>
          <a:xfrm>
            <a:off x="6377788" y="374112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7236D-A029-4095-8C1F-404451A3A1CC}"/>
              </a:ext>
            </a:extLst>
          </p:cNvPr>
          <p:cNvSpPr txBox="1"/>
          <p:nvPr/>
        </p:nvSpPr>
        <p:spPr>
          <a:xfrm>
            <a:off x="6366856" y="450650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'3.8'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D60B792-FEAF-461A-B4F9-939E4B973F33}"/>
              </a:ext>
            </a:extLst>
          </p:cNvPr>
          <p:cNvCxnSpPr>
            <a:cxnSpLocks/>
            <a:stCxn id="41" idx="3"/>
            <a:endCxn id="12" idx="1"/>
          </p:cNvCxnSpPr>
          <p:nvPr/>
        </p:nvCxnSpPr>
        <p:spPr>
          <a:xfrm flipV="1">
            <a:off x="5673080" y="3925794"/>
            <a:ext cx="704708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8AB21CC-04E4-4808-916F-89C4F37A9709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5673080" y="4691170"/>
            <a:ext cx="6937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8345B4-D067-47BF-B5DC-DE3BEEECA757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9F7F88E-CDC4-48F7-8E39-982284B9F730}"/>
              </a:ext>
            </a:extLst>
          </p:cNvPr>
          <p:cNvCxnSpPr>
            <a:stCxn id="17" idx="3"/>
            <a:endCxn id="2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FF6E21A-48D6-4590-824A-2D3F2948DB24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D65DD9-2180-4369-9A16-DD9EAAD29B2B}"/>
              </a:ext>
            </a:extLst>
          </p:cNvPr>
          <p:cNvSpPr/>
          <p:nvPr/>
        </p:nvSpPr>
        <p:spPr>
          <a:xfrm>
            <a:off x="2540732" y="540922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ACDB7F6-5A73-4509-B9A0-90DCA3B560DE}"/>
              </a:ext>
            </a:extLst>
          </p:cNvPr>
          <p:cNvSpPr/>
          <p:nvPr/>
        </p:nvSpPr>
        <p:spPr>
          <a:xfrm>
            <a:off x="2540732" y="58412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536EEB4-B86E-48E4-BA12-280F5158536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 flipV="1">
            <a:off x="1311999" y="5625244"/>
            <a:ext cx="1228733" cy="103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E255E5A-DFC5-4492-8382-053197F22DCE}"/>
              </a:ext>
            </a:extLst>
          </p:cNvPr>
          <p:cNvCxnSpPr>
            <a:cxnSpLocks/>
            <a:stCxn id="53" idx="3"/>
            <a:endCxn id="41" idx="1"/>
          </p:cNvCxnSpPr>
          <p:nvPr/>
        </p:nvCxnSpPr>
        <p:spPr>
          <a:xfrm flipV="1">
            <a:off x="3728864" y="3930440"/>
            <a:ext cx="756084" cy="1694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6D3CBFF-B110-4780-9582-EAF4ECD35E1E}"/>
              </a:ext>
            </a:extLst>
          </p:cNvPr>
          <p:cNvCxnSpPr>
            <a:cxnSpLocks/>
            <a:stCxn id="54" idx="3"/>
            <a:endCxn id="42" idx="1"/>
          </p:cNvCxnSpPr>
          <p:nvPr/>
        </p:nvCxnSpPr>
        <p:spPr>
          <a:xfrm flipV="1">
            <a:off x="3728864" y="4691170"/>
            <a:ext cx="756084" cy="1366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F334097-4FC5-4A18-944C-23C264AEA75F}"/>
              </a:ext>
            </a:extLst>
          </p:cNvPr>
          <p:cNvSpPr txBox="1"/>
          <p:nvPr/>
        </p:nvSpPr>
        <p:spPr>
          <a:xfrm>
            <a:off x="6366856" y="414830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'2.7.15'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B44C7F1-F4E7-4122-BC16-5A4A6E2B2361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5662148" y="3945243"/>
            <a:ext cx="704708" cy="387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43A1C7F-8AA9-45EF-99DB-C4098FF08FFE}"/>
              </a:ext>
            </a:extLst>
          </p:cNvPr>
          <p:cNvCxnSpPr/>
          <p:nvPr/>
        </p:nvCxnSpPr>
        <p:spPr>
          <a:xfrm>
            <a:off x="5983914" y="3756990"/>
            <a:ext cx="151703" cy="3333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03974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 </a:t>
            </a: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6ACC008-8221-4087-B771-A5149D0A6CCE}"/>
              </a:ext>
            </a:extLst>
          </p:cNvPr>
          <p:cNvGrpSpPr/>
          <p:nvPr/>
        </p:nvGrpSpPr>
        <p:grpSpPr>
          <a:xfrm>
            <a:off x="562171" y="1016732"/>
            <a:ext cx="8620913" cy="1055055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2869824-D8B3-4F22-B534-10382016EE5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8A6AA0C-DF30-4572-A836-486411C23D2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copy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{'python' : '2.7'}, 'b': {'python' : '3.8'}}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copy.deepcopy(x)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C09D515-0BDD-4FF9-985E-282F606B2F63}"/>
              </a:ext>
            </a:extLst>
          </p:cNvPr>
          <p:cNvGrpSpPr/>
          <p:nvPr/>
        </p:nvGrpSpPr>
        <p:grpSpPr>
          <a:xfrm>
            <a:off x="562171" y="2306605"/>
            <a:ext cx="8620913" cy="757635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95BD9A9-387B-4CD4-B532-D07C2C7C397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7ADE90A-D4CA-4913-B5BC-DA20DE52E7E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y['a']['python'] = '2.7.15'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62E8182-5FA5-456A-8C3D-ED35E5283890}"/>
              </a:ext>
            </a:extLst>
          </p:cNvPr>
          <p:cNvGrpSpPr/>
          <p:nvPr/>
        </p:nvGrpSpPr>
        <p:grpSpPr>
          <a:xfrm>
            <a:off x="562171" y="3299059"/>
            <a:ext cx="8620913" cy="432048"/>
            <a:chOff x="704528" y="1448780"/>
            <a:chExt cx="7920880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2D14CA0-8889-4204-9DD2-71407998FEE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B41846B-FC0C-4F7C-97B3-7BB19E7D90A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C38552-D303-4006-BC50-F48D2E22A357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A8E5CB-025C-447D-8D03-45EAE0AD9C62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68B716-BFBF-4154-8030-96CDA014B812}"/>
              </a:ext>
            </a:extLst>
          </p:cNvPr>
          <p:cNvSpPr/>
          <p:nvPr/>
        </p:nvSpPr>
        <p:spPr>
          <a:xfrm>
            <a:off x="4484948" y="386104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E65E1E-DAF0-4291-9EA0-00B347BA479C}"/>
              </a:ext>
            </a:extLst>
          </p:cNvPr>
          <p:cNvSpPr/>
          <p:nvPr/>
        </p:nvSpPr>
        <p:spPr>
          <a:xfrm>
            <a:off x="4484948" y="45451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C1995B4-2CFB-4975-A02D-B287E342DAC8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3728864" y="4077072"/>
            <a:ext cx="756084" cy="213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F0D9229-8B22-4445-AB28-FEBEF9B110F7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3728864" y="4722528"/>
            <a:ext cx="756084" cy="38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B8B832-E5FA-48CC-ACB4-2FD5FB94C2B7}"/>
              </a:ext>
            </a:extLst>
          </p:cNvPr>
          <p:cNvSpPr txBox="1"/>
          <p:nvPr/>
        </p:nvSpPr>
        <p:spPr>
          <a:xfrm>
            <a:off x="6377788" y="388776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413797-6196-4A97-8E06-4006C19AE230}"/>
              </a:ext>
            </a:extLst>
          </p:cNvPr>
          <p:cNvSpPr txBox="1"/>
          <p:nvPr/>
        </p:nvSpPr>
        <p:spPr>
          <a:xfrm>
            <a:off x="6377787" y="457648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'3.8'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A6F251E-8F59-4E9F-A455-EEAEA6E93573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 flipV="1">
            <a:off x="5673080" y="4072426"/>
            <a:ext cx="704708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828B2CF-120A-414A-98AE-09420BCD397F}"/>
              </a:ext>
            </a:extLst>
          </p:cNvPr>
          <p:cNvCxnSpPr>
            <a:cxnSpLocks/>
            <a:stCxn id="33" idx="3"/>
            <a:endCxn id="41" idx="1"/>
          </p:cNvCxnSpPr>
          <p:nvPr/>
        </p:nvCxnSpPr>
        <p:spPr>
          <a:xfrm>
            <a:off x="5673080" y="4761148"/>
            <a:ext cx="7047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0DACD86-BBAF-4E48-A452-7F19ED3435F1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654009D-E11C-4227-8E9D-070803633253}"/>
              </a:ext>
            </a:extLst>
          </p:cNvPr>
          <p:cNvCxnSpPr>
            <a:stCxn id="44" idx="3"/>
            <a:endCxn id="30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120A497-5CB9-469C-BBCE-F66BBC255809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FEEC1EA-70AD-4313-B61B-548361D8D50C}"/>
              </a:ext>
            </a:extLst>
          </p:cNvPr>
          <p:cNvSpPr/>
          <p:nvPr/>
        </p:nvSpPr>
        <p:spPr>
          <a:xfrm>
            <a:off x="2540732" y="540922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74D2AE-7541-4C55-8F1E-E1601C1F60B9}"/>
              </a:ext>
            </a:extLst>
          </p:cNvPr>
          <p:cNvSpPr/>
          <p:nvPr/>
        </p:nvSpPr>
        <p:spPr>
          <a:xfrm>
            <a:off x="2540732" y="58412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44764DD-26AC-47C0-9B74-D7AAA7DC082D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 flipV="1">
            <a:off x="1311999" y="5625244"/>
            <a:ext cx="1228733" cy="103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CC1D52-3EEA-4558-9EDD-3DC435C07756}"/>
              </a:ext>
            </a:extLst>
          </p:cNvPr>
          <p:cNvCxnSpPr>
            <a:cxnSpLocks/>
            <a:stCxn id="47" idx="3"/>
            <a:endCxn id="55" idx="1"/>
          </p:cNvCxnSpPr>
          <p:nvPr/>
        </p:nvCxnSpPr>
        <p:spPr>
          <a:xfrm>
            <a:off x="3728864" y="5625244"/>
            <a:ext cx="756084" cy="38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2AC5412-66E7-4F5B-9AEA-AD44A45EB90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3728864" y="6057292"/>
            <a:ext cx="756084" cy="437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20CE34D-187C-43DB-9C2C-D36DE98CCC86}"/>
              </a:ext>
            </a:extLst>
          </p:cNvPr>
          <p:cNvSpPr/>
          <p:nvPr/>
        </p:nvSpPr>
        <p:spPr>
          <a:xfrm>
            <a:off x="4484948" y="544784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AE478E6-182B-428E-BF85-7B3EB88804D2}"/>
              </a:ext>
            </a:extLst>
          </p:cNvPr>
          <p:cNvSpPr/>
          <p:nvPr/>
        </p:nvSpPr>
        <p:spPr>
          <a:xfrm>
            <a:off x="4484948" y="627854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882843F-C004-4A7C-84D3-7A3A54417CE3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5673081" y="4072426"/>
            <a:ext cx="704707" cy="1599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499C25D-8D42-4F58-ABA8-44E87660A89C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5673081" y="4761148"/>
            <a:ext cx="704706" cy="1741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BD7485B-0557-49E9-A7E4-CDA7A0EA3E49}"/>
              </a:ext>
            </a:extLst>
          </p:cNvPr>
          <p:cNvSpPr txBox="1"/>
          <p:nvPr/>
        </p:nvSpPr>
        <p:spPr>
          <a:xfrm>
            <a:off x="6377789" y="587464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'2.7.15'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04FACE2-782D-4C05-8A32-C042AE6732AB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5673081" y="5671585"/>
            <a:ext cx="704708" cy="387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E8E632F-1D64-492B-9939-03340159ED1E}"/>
              </a:ext>
            </a:extLst>
          </p:cNvPr>
          <p:cNvCxnSpPr>
            <a:cxnSpLocks/>
          </p:cNvCxnSpPr>
          <p:nvPr/>
        </p:nvCxnSpPr>
        <p:spPr>
          <a:xfrm>
            <a:off x="5673081" y="5256115"/>
            <a:ext cx="281057" cy="1290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60698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 </a:t>
            </a:r>
            <a:r>
              <a:rPr lang="en-US" altLang="ko-KR" sz="2400" b="1">
                <a:latin typeface="+mj-ea"/>
                <a:ea typeface="+mj-ea"/>
              </a:rPr>
              <a:t>(set)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4FE6E2-EDD2-434D-A915-5347002FC914}"/>
              </a:ext>
            </a:extLst>
          </p:cNvPr>
          <p:cNvGrpSpPr/>
          <p:nvPr/>
        </p:nvGrpSpPr>
        <p:grpSpPr>
          <a:xfrm>
            <a:off x="740593" y="2095435"/>
            <a:ext cx="8532386" cy="613485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4317AE-514E-4DDE-9F33-8827939147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8A4893-8885-4788-92CE-98536258EB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=set([1,2,3,1,2,3])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1124744"/>
            <a:ext cx="8097371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값을 순서없이 저장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중복 불허 하는 자료형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set </a:t>
            </a:r>
            <a:r>
              <a:rPr lang="ko-KR" altLang="en-US" b="1">
                <a:latin typeface="+mj-ea"/>
                <a:ea typeface="+mj-ea"/>
              </a:rPr>
              <a:t>객체선언을 이용하여 객체 생성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A42937-8CB9-4E50-BFA4-0DD4C299EC93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E8F403E-55A7-41A1-9D72-93B949F7C41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59A2A9-B8DB-4E8B-A932-68AF8943055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s.add(1)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E0FB7B3-93D6-4634-B840-7B2E3F77ACE4}"/>
              </a:ext>
            </a:extLst>
          </p:cNvPr>
          <p:cNvGrpSpPr/>
          <p:nvPr/>
        </p:nvGrpSpPr>
        <p:grpSpPr>
          <a:xfrm>
            <a:off x="740593" y="3626245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AE761E-C194-4467-836B-326C7DA000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6C1C8EF-7448-4B44-BE85-395974085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s.remove(1) 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전달받은 값을 삭제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없을 때 에러 메시지를 출력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7B4C76F-3A50-4F35-BE75-A38A97905C07}"/>
              </a:ext>
            </a:extLst>
          </p:cNvPr>
          <p:cNvGrpSpPr/>
          <p:nvPr/>
        </p:nvGrpSpPr>
        <p:grpSpPr>
          <a:xfrm>
            <a:off x="740593" y="4391650"/>
            <a:ext cx="8532386" cy="61348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D87F06B-4850-4D96-803F-561389A24D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39FFA9C-5866-40D2-8B45-D97C47975BA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s.update([1,4,5,6,7])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54024D0-6AC8-44FD-AD9D-3F5E572AEC1D}"/>
              </a:ext>
            </a:extLst>
          </p:cNvPr>
          <p:cNvGrpSpPr/>
          <p:nvPr/>
        </p:nvGrpSpPr>
        <p:grpSpPr>
          <a:xfrm>
            <a:off x="740593" y="5157055"/>
            <a:ext cx="8532386" cy="613485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D7318D1-8984-468B-B086-12BFAF4CADA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D9AE07B-3EA8-4EE8-B92F-096DCA46F59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s.discard(3)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전달받은 값을 삭제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없을 때 그냥 무시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C750581-0B26-438E-A0EE-34923482C549}"/>
              </a:ext>
            </a:extLst>
          </p:cNvPr>
          <p:cNvGrpSpPr/>
          <p:nvPr/>
        </p:nvGrpSpPr>
        <p:grpSpPr>
          <a:xfrm>
            <a:off x="740593" y="5922459"/>
            <a:ext cx="8532386" cy="61348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DA5C07F-C8A8-4D40-8337-26F36877FCC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C78AD5C-9724-4CF1-A7BA-9F6A8198AE5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s.clear()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05728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집합의 연산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수학에서 활용하는 다양한 집합연산 가능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2403BE-A1F3-4CF6-8F45-BAC17A42E620}"/>
              </a:ext>
            </a:extLst>
          </p:cNvPr>
          <p:cNvGrpSpPr/>
          <p:nvPr/>
        </p:nvGrpSpPr>
        <p:grpSpPr>
          <a:xfrm>
            <a:off x="740593" y="2095435"/>
            <a:ext cx="8532386" cy="61348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EDC625-940A-4547-8240-D9BBC00670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2C0373-ED28-461A-8CE5-2528C3D3A76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s1 =set([1,2,3,4,5])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s2 =set([3,4,5,6,7])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print(s1.union(s2))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| s2)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626245"/>
            <a:ext cx="8532386" cy="61348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print(s1.intersection(s2))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&amp; s2)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420275F-4649-4FD0-A797-645895E8A11A}"/>
              </a:ext>
            </a:extLst>
          </p:cNvPr>
          <p:cNvGrpSpPr/>
          <p:nvPr/>
        </p:nvGrpSpPr>
        <p:grpSpPr>
          <a:xfrm>
            <a:off x="740593" y="4391650"/>
            <a:ext cx="8532386" cy="613485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7C5A52D-D448-40DA-9406-8D9631EE00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D894E0-C8C1-420B-8AA3-B360F25613F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print(s1.difference(s2))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print(s1 - s2)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E39621-2796-4C43-B9B4-0B6F7EEA44EF}"/>
              </a:ext>
            </a:extLst>
          </p:cNvPr>
          <p:cNvGrpSpPr/>
          <p:nvPr/>
        </p:nvGrpSpPr>
        <p:grpSpPr>
          <a:xfrm>
            <a:off x="740593" y="5157055"/>
            <a:ext cx="8532386" cy="613485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A2E19B1-69AE-4CC1-BC97-0C16379858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079DBB-000F-4271-A5B2-B3E8312F52E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print(s1.symmetric_difference(s2))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^ s2)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143522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집합의 </a:t>
            </a:r>
            <a:r>
              <a:rPr lang="ko-KR" altLang="en-US"/>
              <a:t>표현식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{</a:t>
            </a:r>
            <a:r>
              <a:rPr lang="ko-KR" altLang="en-US" b="1">
                <a:latin typeface="+mj-ea"/>
                <a:ea typeface="+mj-ea"/>
              </a:rPr>
              <a:t>식 </a:t>
            </a: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변수 </a:t>
            </a:r>
            <a:r>
              <a:rPr lang="en-US" altLang="ko-KR" b="1">
                <a:latin typeface="+mj-ea"/>
                <a:ea typeface="+mj-ea"/>
              </a:rPr>
              <a:t>in </a:t>
            </a:r>
            <a:r>
              <a:rPr lang="ko-KR" altLang="en-US" b="1">
                <a:latin typeface="+mj-ea"/>
                <a:ea typeface="+mj-ea"/>
              </a:rPr>
              <a:t>세트 </a:t>
            </a:r>
            <a:r>
              <a:rPr lang="en-US" altLang="ko-KR" b="1">
                <a:latin typeface="+mj-ea"/>
                <a:ea typeface="+mj-ea"/>
              </a:rPr>
              <a:t>if </a:t>
            </a:r>
            <a:r>
              <a:rPr lang="ko-KR" altLang="en-US" b="1">
                <a:latin typeface="+mj-ea"/>
                <a:ea typeface="+mj-ea"/>
              </a:rPr>
              <a:t>조건식</a:t>
            </a:r>
            <a:r>
              <a:rPr lang="en-US" altLang="ko-KR" b="1">
                <a:latin typeface="+mj-ea"/>
                <a:ea typeface="+mj-ea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set(</a:t>
            </a:r>
            <a:r>
              <a:rPr lang="ko-KR" altLang="en-US" b="1">
                <a:latin typeface="+mj-ea"/>
                <a:ea typeface="+mj-ea"/>
              </a:rPr>
              <a:t>식 </a:t>
            </a: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변수 </a:t>
            </a:r>
            <a:r>
              <a:rPr lang="en-US" altLang="ko-KR" b="1">
                <a:latin typeface="+mj-ea"/>
                <a:ea typeface="+mj-ea"/>
              </a:rPr>
              <a:t>in </a:t>
            </a:r>
            <a:r>
              <a:rPr lang="ko-KR" altLang="en-US" b="1">
                <a:latin typeface="+mj-ea"/>
                <a:ea typeface="+mj-ea"/>
              </a:rPr>
              <a:t>세트 </a:t>
            </a:r>
            <a:r>
              <a:rPr lang="en-US" altLang="ko-KR" b="1">
                <a:latin typeface="+mj-ea"/>
                <a:ea typeface="+mj-ea"/>
              </a:rPr>
              <a:t>if </a:t>
            </a:r>
            <a:r>
              <a:rPr lang="ko-KR" altLang="en-US" b="1">
                <a:latin typeface="+mj-ea"/>
                <a:ea typeface="+mj-ea"/>
              </a:rPr>
              <a:t>조건식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2403BE-A1F3-4CF6-8F45-BAC17A42E620}"/>
              </a:ext>
            </a:extLst>
          </p:cNvPr>
          <p:cNvGrpSpPr/>
          <p:nvPr/>
        </p:nvGrpSpPr>
        <p:grpSpPr>
          <a:xfrm>
            <a:off x="740593" y="2095434"/>
            <a:ext cx="8532386" cy="613485"/>
            <a:chOff x="704528" y="1448780"/>
            <a:chExt cx="7920880" cy="100811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EDC625-940A-4547-8240-D9BBC00670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2C0373-ED28-461A-8CE5-2528C3D3A76F}"/>
                </a:ext>
              </a:extLst>
            </p:cNvPr>
            <p:cNvSpPr/>
            <p:nvPr/>
          </p:nvSpPr>
          <p:spPr>
            <a:xfrm>
              <a:off x="776536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{i for i in 'apple'}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{i for i in 'pineapple' if i not in 'apl'}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63687"/>
            <a:ext cx="8532386" cy="118987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corpus = "you say goodbye and i say hello."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words = corpus.split()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vocab = {x for x in words if x not in '.'}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vocab</a:t>
              </a:r>
            </a:p>
          </p:txBody>
        </p:sp>
      </p:grpSp>
      <p:sp>
        <p:nvSpPr>
          <p:cNvPr id="20" name="Rectangle 8">
            <a:extLst>
              <a:ext uri="{FF2B5EF4-FFF2-40B4-BE49-F238E27FC236}">
                <a16:creationId xmlns:a16="http://schemas.microsoft.com/office/drawing/2014/main" id="{C16B1C2D-0759-418D-B5C8-D832E7B56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394657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문장에서 중첩된 단어 없애기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147169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다음 소스 코드를 완성하여 리스트 </a:t>
            </a:r>
            <a:r>
              <a:rPr lang="en-US" altLang="ko-KR" b="1">
                <a:latin typeface="+mj-ea"/>
                <a:ea typeface="+mj-ea"/>
              </a:rPr>
              <a:t>a</a:t>
            </a:r>
            <a:r>
              <a:rPr lang="ko-KR" altLang="en-US" b="1">
                <a:latin typeface="+mj-ea"/>
                <a:ea typeface="+mj-ea"/>
              </a:rPr>
              <a:t>에 들어 있는 문자열 중에서 길이가 </a:t>
            </a: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인 것을만 대문자로 바꿔서 리스트 형태로 출력되게 하시오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리스트 컴프리헨션 사용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173906"/>
            <a:ext cx="8532386" cy="424144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['alpha', 'bravo', 'Charlie', 'delta', 'echo', 'foxtrot']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63687"/>
            <a:ext cx="8532386" cy="118987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['alpha', 'bravo', 'Charlie', 'delta', 'echo', 'foxtrot']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 i.upper() if len(i)==5 else i for i in a 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77C6568-8CAF-42E5-9A70-C97BB4872CD4}"/>
              </a:ext>
            </a:extLst>
          </p:cNvPr>
          <p:cNvGrpSpPr/>
          <p:nvPr/>
        </p:nvGrpSpPr>
        <p:grpSpPr>
          <a:xfrm>
            <a:off x="739893" y="3068960"/>
            <a:ext cx="8532386" cy="424144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1FC11E8-CF6C-4D3F-8936-0FDA6BBA62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9AAFA3F-33DD-4E79-BA7C-16EDFC02D4C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['ALPHA', 'BRAVO', 'Charlie', 'DELTA', 'echo', 'foxtrot']</a:t>
              </a:r>
            </a:p>
          </p:txBody>
        </p:sp>
      </p:grpSp>
      <p:sp>
        <p:nvSpPr>
          <p:cNvPr id="24" name="Rectangle 8">
            <a:extLst>
              <a:ext uri="{FF2B5EF4-FFF2-40B4-BE49-F238E27FC236}">
                <a16:creationId xmlns:a16="http://schemas.microsoft.com/office/drawing/2014/main" id="{AF5657C5-DAD8-4E7C-9B7C-4A6F05719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275544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 예시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394750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DDA5EB-5221-439C-BE02-CF87CB0C883F}"/>
              </a:ext>
            </a:extLst>
          </p:cNvPr>
          <p:cNvSpPr/>
          <p:nvPr/>
        </p:nvSpPr>
        <p:spPr>
          <a:xfrm>
            <a:off x="1460612" y="5727340"/>
            <a:ext cx="5544616" cy="2703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98194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회문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앞뒤 어느 쪽에서도 같은 단어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말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여부를 판단하는 코드를 작성하시오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320988"/>
            <a:ext cx="8532386" cy="3204356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input()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answer = ""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range(len(t)-1, -1, -1):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answer += t[i]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print(answer)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t == answer: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회문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(Palindrome)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회문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(Palindrome)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이 아닙니다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12" y="290819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DDA5EB-5221-439C-BE02-CF87CB0C883F}"/>
              </a:ext>
            </a:extLst>
          </p:cNvPr>
          <p:cNvSpPr/>
          <p:nvPr/>
        </p:nvSpPr>
        <p:spPr>
          <a:xfrm>
            <a:off x="913082" y="4023066"/>
            <a:ext cx="5544616" cy="90010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643257E2-053E-417C-9860-BE6773C79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67" y="1782668"/>
            <a:ext cx="8097371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소주만병만주소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회문</a:t>
            </a:r>
            <a:r>
              <a:rPr lang="en-US" altLang="ko-KR" b="1">
                <a:latin typeface="+mj-ea"/>
                <a:ea typeface="+mj-ea"/>
              </a:rPr>
              <a:t>(Palindrome) </a:t>
            </a:r>
            <a:r>
              <a:rPr lang="ko-KR" altLang="en-US" b="1">
                <a:latin typeface="+mj-ea"/>
                <a:ea typeface="+mj-ea"/>
              </a:rPr>
              <a:t>입니다</a:t>
            </a:r>
            <a:r>
              <a:rPr lang="en-US" altLang="ko-KR" b="1">
                <a:latin typeface="+mj-ea"/>
                <a:ea typeface="+mj-ea"/>
              </a:rPr>
              <a:t>.</a:t>
            </a:r>
            <a:r>
              <a:rPr lang="ko-KR" altLang="en-US" b="1">
                <a:latin typeface="+mj-ea"/>
                <a:ea typeface="+mj-ea"/>
              </a:rPr>
              <a:t> 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714565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</a:t>
            </a:r>
            <a:r>
              <a:rPr lang="ko-KR" altLang="en-US" b="1">
                <a:latin typeface="+mj-ea"/>
                <a:ea typeface="+mj-ea"/>
              </a:rPr>
              <a:t>다음은 </a:t>
            </a:r>
            <a:r>
              <a:rPr lang="en-US" altLang="ko-KR" b="1">
                <a:latin typeface="+mj-ea"/>
                <a:ea typeface="+mj-ea"/>
              </a:rPr>
              <a:t>10</a:t>
            </a:r>
            <a:r>
              <a:rPr lang="ko-KR" altLang="en-US" b="1">
                <a:latin typeface="+mj-ea"/>
                <a:ea typeface="+mj-ea"/>
              </a:rPr>
              <a:t>명의 학생들의 혈액형</a:t>
            </a:r>
            <a:r>
              <a:rPr lang="en-US" altLang="ko-KR" b="1">
                <a:latin typeface="+mj-ea"/>
                <a:ea typeface="+mj-ea"/>
              </a:rPr>
              <a:t>(A, B, AB, O) </a:t>
            </a:r>
            <a:r>
              <a:rPr lang="ko-KR" altLang="en-US" b="1">
                <a:latin typeface="+mj-ea"/>
                <a:ea typeface="+mj-ea"/>
              </a:rPr>
              <a:t>데이터이다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['A', 'A', 'A', 'O', 'B', 'B', 'O', 'AB', 'AB', 'O']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문과 딕셔너리를 사용하여 각 혈액형 별 학생수를 구하시오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320988"/>
            <a:ext cx="8532386" cy="25415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 {"A" : 0, "B" : 0, "AB" : 0, "O" : 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students = ['A', 'A', 'A', 'O', 'B', 'B', 'O', 'AB', 'AB', 'O']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s in students: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result[s]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print("{'A': %d, 'O': %d, 'B': %d, 'AB': %d}" %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(result["A"], result["O"], result["B"], result["AB"]))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12" y="290819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9BB0DB-9883-474D-B6B9-A0F3AFD99272}"/>
              </a:ext>
            </a:extLst>
          </p:cNvPr>
          <p:cNvSpPr/>
          <p:nvPr/>
        </p:nvSpPr>
        <p:spPr>
          <a:xfrm>
            <a:off x="895727" y="4437112"/>
            <a:ext cx="7812868" cy="122413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121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기본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Basic Operation (</a:t>
            </a:r>
            <a:r>
              <a:rPr lang="ko-KR" altLang="en-US" sz="2000" b="1">
                <a:latin typeface="+mj-ea"/>
                <a:ea typeface="+mj-ea"/>
              </a:rPr>
              <a:t>간단한연산</a:t>
            </a:r>
            <a:r>
              <a:rPr lang="en-US" altLang="ko-KR" sz="2000" b="1">
                <a:latin typeface="+mj-ea"/>
                <a:ea typeface="+mj-ea"/>
              </a:rPr>
              <a:t>)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252011"/>
            <a:ext cx="7848872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복잡한 프로그램을 작성하기 앞서 간단한 사칙연산과 문자열처리 등의 기본을 배워야 함</a:t>
            </a:r>
            <a:endParaRPr lang="en-US" altLang="ko-KR" sz="1800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8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이를 위해 본 장에서는 아래 내용을 습득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1)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기본 자료형</a:t>
            </a:r>
            <a:r>
              <a:rPr lang="en-US" altLang="ko-KR" i="0" u="none" strike="noStrike" baseline="0">
                <a:latin typeface="맑은 고딕" panose="020B0503020000020004" pitchFamily="50" charset="-127"/>
              </a:rPr>
              <a:t>(Data Types)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2)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연산자와 피연산자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3)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데이터 형변환</a:t>
            </a:r>
            <a:endParaRPr lang="en-US" altLang="ko-KR" i="0" u="none" strike="noStrike" baseline="0">
              <a:latin typeface="맑은 고딕" panose="020B0503020000020004" pitchFamily="50" charset="-127"/>
            </a:endParaRPr>
          </a:p>
          <a:p>
            <a:pPr lvl="1"/>
            <a:endParaRPr lang="ko-KR" altLang="en-US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이를 통해 간단한 프로그램 작성의 기초를 익힘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F62F426-2FE1-40A4-BFB0-EB80093ADF43}"/>
              </a:ext>
            </a:extLst>
          </p:cNvPr>
          <p:cNvGraphicFramePr>
            <a:graphicFrameLocks noGrp="1"/>
          </p:cNvGraphicFramePr>
          <p:nvPr/>
        </p:nvGraphicFramePr>
        <p:xfrm>
          <a:off x="776536" y="4293096"/>
          <a:ext cx="8676966" cy="1980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121572765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75800692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611075101"/>
                    </a:ext>
                  </a:extLst>
                </a:gridCol>
                <a:gridCol w="2616292">
                  <a:extLst>
                    <a:ext uri="{9D8B030D-6E8A-4147-A177-3AD203B41FA5}">
                      <a16:colId xmlns:a16="http://schemas.microsoft.com/office/drawing/2014/main" val="909080807"/>
                    </a:ext>
                  </a:extLst>
                </a:gridCol>
                <a:gridCol w="1446161">
                  <a:extLst>
                    <a:ext uri="{9D8B030D-6E8A-4147-A177-3AD203B41FA5}">
                      <a16:colId xmlns:a16="http://schemas.microsoft.com/office/drawing/2014/main" val="3238832811"/>
                    </a:ext>
                  </a:extLst>
                </a:gridCol>
                <a:gridCol w="1446161">
                  <a:extLst>
                    <a:ext uri="{9D8B030D-6E8A-4147-A177-3AD203B41FA5}">
                      <a16:colId xmlns:a16="http://schemas.microsoft.com/office/drawing/2014/main" val="662858243"/>
                    </a:ext>
                  </a:extLst>
                </a:gridCol>
              </a:tblGrid>
              <a:tr h="34629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유형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선언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5649839"/>
                  </a:ext>
                </a:extLst>
              </a:tr>
              <a:tr h="4084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수치자료형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정수형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Interger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양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음의 정수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1,2,3,100,-9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504466"/>
                  </a:ext>
                </a:extLst>
              </a:tr>
              <a:tr h="408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실수형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Float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소수점이 포함된 실수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10.2,-9.3,9.0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data=9.0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764370"/>
                  </a:ext>
                </a:extLst>
              </a:tr>
              <a:tr h="4084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문자형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String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따옴표에 들어가 있는 문자형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abc, a20abc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data='abc'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519241"/>
                  </a:ext>
                </a:extLst>
              </a:tr>
              <a:tr h="4084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논리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불린 자료형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Boolean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 또는 거짓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True, False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data=True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83894"/>
                  </a:ext>
                </a:extLst>
              </a:tr>
            </a:tbl>
          </a:graphicData>
        </a:graphic>
      </p:graphicFrame>
      <p:sp>
        <p:nvSpPr>
          <p:cNvPr id="8" name="Rectangle 8">
            <a:extLst>
              <a:ext uri="{FF2B5EF4-FFF2-40B4-BE49-F238E27FC236}">
                <a16:creationId xmlns:a16="http://schemas.microsoft.com/office/drawing/2014/main" id="{BE31A2DE-741F-494B-9852-FDEAC61DB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924531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기본 자료형</a:t>
            </a:r>
          </a:p>
        </p:txBody>
      </p:sp>
    </p:spTree>
    <p:extLst>
      <p:ext uri="{BB962C8B-B14F-4D97-AF65-F5344CB8AC3E}">
        <p14:creationId xmlns:p14="http://schemas.microsoft.com/office/powerpoint/2010/main" val="53106225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00" y="790866"/>
            <a:ext cx="809737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4. 5x5 </a:t>
            </a:r>
            <a:r>
              <a:rPr lang="ko-KR" altLang="en-US" b="1">
                <a:latin typeface="+mj-ea"/>
                <a:ea typeface="+mj-ea"/>
              </a:rPr>
              <a:t>행렬이 있다</a:t>
            </a:r>
            <a:r>
              <a:rPr lang="en-US" altLang="ko-KR" b="1">
                <a:latin typeface="+mj-ea"/>
                <a:ea typeface="+mj-ea"/>
              </a:rPr>
              <a:t>.(2</a:t>
            </a:r>
            <a:r>
              <a:rPr lang="ko-KR" altLang="en-US" b="1">
                <a:latin typeface="+mj-ea"/>
                <a:ea typeface="+mj-ea"/>
              </a:rPr>
              <a:t>차원 리스트 사용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행렬내에 </a:t>
            </a:r>
            <a:r>
              <a:rPr lang="en-US" altLang="ko-KR" b="1">
                <a:latin typeface="+mj-ea"/>
                <a:ea typeface="+mj-ea"/>
              </a:rPr>
              <a:t>*</a:t>
            </a:r>
            <a:r>
              <a:rPr lang="ko-KR" altLang="en-US" b="1">
                <a:latin typeface="+mj-ea"/>
                <a:ea typeface="+mj-ea"/>
              </a:rPr>
              <a:t>은 지뢰이고 </a:t>
            </a:r>
            <a:r>
              <a:rPr lang="en-US" altLang="ko-KR" b="1">
                <a:latin typeface="+mj-ea"/>
                <a:ea typeface="+mj-ea"/>
              </a:rPr>
              <a:t>.</a:t>
            </a:r>
            <a:r>
              <a:rPr lang="ko-KR" altLang="en-US" b="1">
                <a:latin typeface="+mj-ea"/>
                <a:ea typeface="+mj-ea"/>
              </a:rPr>
              <a:t>은 지뢰가 아니다</a:t>
            </a:r>
            <a:r>
              <a:rPr lang="en-US" altLang="ko-KR" b="1">
                <a:latin typeface="+mj-ea"/>
                <a:ea typeface="+mj-ea"/>
              </a:rPr>
              <a:t>. </a:t>
            </a:r>
            <a:r>
              <a:rPr lang="ko-KR" altLang="en-US" b="1">
                <a:latin typeface="+mj-ea"/>
                <a:ea typeface="+mj-ea"/>
              </a:rPr>
              <a:t>지뢰가 아닌 요소에서는 인접한 지뢰의 개수를 출력하는 프로그램을 구현 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43832"/>
            <a:ext cx="8532386" cy="184360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matrix = [['.','.','*','.','.'],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['.','.','.','*','.'],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['.','*','.','.','.'],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['.','*','*','*','.'],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['*','.','*','.','.']]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6" y="382422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069D61-77B8-47BD-B464-6E15E42668CC}"/>
              </a:ext>
            </a:extLst>
          </p:cNvPr>
          <p:cNvSpPr/>
          <p:nvPr/>
        </p:nvSpPr>
        <p:spPr>
          <a:xfrm>
            <a:off x="1352600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84453D-1081-4442-ABE0-01443A571915}"/>
              </a:ext>
            </a:extLst>
          </p:cNvPr>
          <p:cNvSpPr/>
          <p:nvPr/>
        </p:nvSpPr>
        <p:spPr>
          <a:xfrm>
            <a:off x="1635602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BDF336-E68B-4D16-A123-61F371AB5F6C}"/>
              </a:ext>
            </a:extLst>
          </p:cNvPr>
          <p:cNvSpPr/>
          <p:nvPr/>
        </p:nvSpPr>
        <p:spPr>
          <a:xfrm>
            <a:off x="1918604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9B6E9E-34D8-48FF-8C71-08A7C0D3C48D}"/>
              </a:ext>
            </a:extLst>
          </p:cNvPr>
          <p:cNvSpPr/>
          <p:nvPr/>
        </p:nvSpPr>
        <p:spPr>
          <a:xfrm>
            <a:off x="2201606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37B491-3A2A-43B4-9B67-FC715099B7DD}"/>
              </a:ext>
            </a:extLst>
          </p:cNvPr>
          <p:cNvSpPr/>
          <p:nvPr/>
        </p:nvSpPr>
        <p:spPr>
          <a:xfrm>
            <a:off x="2484608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6637B-398F-44AC-8B1A-B31746759EA7}"/>
              </a:ext>
            </a:extLst>
          </p:cNvPr>
          <p:cNvSpPr/>
          <p:nvPr/>
        </p:nvSpPr>
        <p:spPr>
          <a:xfrm>
            <a:off x="1352600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B18334-EFED-494D-BC95-E9B9A5B279D3}"/>
              </a:ext>
            </a:extLst>
          </p:cNvPr>
          <p:cNvSpPr/>
          <p:nvPr/>
        </p:nvSpPr>
        <p:spPr>
          <a:xfrm>
            <a:off x="1635602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AF6761-AD63-45DE-9D42-E1B66779B666}"/>
              </a:ext>
            </a:extLst>
          </p:cNvPr>
          <p:cNvSpPr/>
          <p:nvPr/>
        </p:nvSpPr>
        <p:spPr>
          <a:xfrm>
            <a:off x="1918604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5FDE35-CEBE-441B-92CB-2052D74D7CF9}"/>
              </a:ext>
            </a:extLst>
          </p:cNvPr>
          <p:cNvSpPr/>
          <p:nvPr/>
        </p:nvSpPr>
        <p:spPr>
          <a:xfrm>
            <a:off x="2201606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79436B-2D98-4A66-840A-7C24C5AD79F2}"/>
              </a:ext>
            </a:extLst>
          </p:cNvPr>
          <p:cNvSpPr/>
          <p:nvPr/>
        </p:nvSpPr>
        <p:spPr>
          <a:xfrm>
            <a:off x="2484608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78279C-A63D-476C-9178-CE5E274234BD}"/>
              </a:ext>
            </a:extLst>
          </p:cNvPr>
          <p:cNvSpPr/>
          <p:nvPr/>
        </p:nvSpPr>
        <p:spPr>
          <a:xfrm>
            <a:off x="1352600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334443C-D578-4E71-B725-3B7A50369832}"/>
              </a:ext>
            </a:extLst>
          </p:cNvPr>
          <p:cNvSpPr/>
          <p:nvPr/>
        </p:nvSpPr>
        <p:spPr>
          <a:xfrm>
            <a:off x="1635602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3A54A8-3616-42F4-A818-EE19C01AB2D9}"/>
              </a:ext>
            </a:extLst>
          </p:cNvPr>
          <p:cNvSpPr/>
          <p:nvPr/>
        </p:nvSpPr>
        <p:spPr>
          <a:xfrm>
            <a:off x="1918604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3AF11-2C70-4A08-885C-4CC8022C8A77}"/>
              </a:ext>
            </a:extLst>
          </p:cNvPr>
          <p:cNvSpPr/>
          <p:nvPr/>
        </p:nvSpPr>
        <p:spPr>
          <a:xfrm>
            <a:off x="2201606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27F2D1-883C-4496-8286-8C1EC09DF86A}"/>
              </a:ext>
            </a:extLst>
          </p:cNvPr>
          <p:cNvSpPr/>
          <p:nvPr/>
        </p:nvSpPr>
        <p:spPr>
          <a:xfrm>
            <a:off x="2484608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BA21DC-BE6A-4B4D-BD91-85D059EF76DE}"/>
              </a:ext>
            </a:extLst>
          </p:cNvPr>
          <p:cNvSpPr/>
          <p:nvPr/>
        </p:nvSpPr>
        <p:spPr>
          <a:xfrm>
            <a:off x="1352600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D14D128-1DEE-4625-A0CB-FD0712789382}"/>
              </a:ext>
            </a:extLst>
          </p:cNvPr>
          <p:cNvSpPr/>
          <p:nvPr/>
        </p:nvSpPr>
        <p:spPr>
          <a:xfrm>
            <a:off x="1635602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15C5D3-C6A0-4BF7-943B-E563BF7659B2}"/>
              </a:ext>
            </a:extLst>
          </p:cNvPr>
          <p:cNvSpPr/>
          <p:nvPr/>
        </p:nvSpPr>
        <p:spPr>
          <a:xfrm>
            <a:off x="1918604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C0746D5-0176-4462-A064-FB5CEC4A284E}"/>
              </a:ext>
            </a:extLst>
          </p:cNvPr>
          <p:cNvSpPr/>
          <p:nvPr/>
        </p:nvSpPr>
        <p:spPr>
          <a:xfrm>
            <a:off x="2201606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FF5235-BD44-4D28-B68D-7E415FCC466C}"/>
              </a:ext>
            </a:extLst>
          </p:cNvPr>
          <p:cNvSpPr/>
          <p:nvPr/>
        </p:nvSpPr>
        <p:spPr>
          <a:xfrm>
            <a:off x="2484608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737FBE-6826-466E-82E3-E4988E8757AD}"/>
              </a:ext>
            </a:extLst>
          </p:cNvPr>
          <p:cNvSpPr/>
          <p:nvPr/>
        </p:nvSpPr>
        <p:spPr>
          <a:xfrm>
            <a:off x="1352600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1746CC-9FD6-47FE-91D4-DF56369071D7}"/>
              </a:ext>
            </a:extLst>
          </p:cNvPr>
          <p:cNvSpPr/>
          <p:nvPr/>
        </p:nvSpPr>
        <p:spPr>
          <a:xfrm>
            <a:off x="1635602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AF0902-6D8A-4B4D-BEC1-F13B30F0E691}"/>
              </a:ext>
            </a:extLst>
          </p:cNvPr>
          <p:cNvSpPr/>
          <p:nvPr/>
        </p:nvSpPr>
        <p:spPr>
          <a:xfrm>
            <a:off x="1918604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F4E746-9594-4B0B-9668-EDA10A9C13BE}"/>
              </a:ext>
            </a:extLst>
          </p:cNvPr>
          <p:cNvSpPr/>
          <p:nvPr/>
        </p:nvSpPr>
        <p:spPr>
          <a:xfrm>
            <a:off x="2201606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F01781-00D6-47F7-91DB-9AD17D78FF80}"/>
              </a:ext>
            </a:extLst>
          </p:cNvPr>
          <p:cNvSpPr/>
          <p:nvPr/>
        </p:nvSpPr>
        <p:spPr>
          <a:xfrm>
            <a:off x="2484608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8E8C92-312C-4E1D-8E9A-D2605FBA9CC0}"/>
              </a:ext>
            </a:extLst>
          </p:cNvPr>
          <p:cNvSpPr txBox="1"/>
          <p:nvPr/>
        </p:nvSpPr>
        <p:spPr>
          <a:xfrm>
            <a:off x="658235" y="1818350"/>
            <a:ext cx="747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입력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A8E9DCF-A502-47BA-A58D-C784153DE441}"/>
              </a:ext>
            </a:extLst>
          </p:cNvPr>
          <p:cNvSpPr/>
          <p:nvPr/>
        </p:nvSpPr>
        <p:spPr>
          <a:xfrm>
            <a:off x="4746279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5C4569-3CCA-48B5-B5FC-56B95EE2DB59}"/>
              </a:ext>
            </a:extLst>
          </p:cNvPr>
          <p:cNvSpPr/>
          <p:nvPr/>
        </p:nvSpPr>
        <p:spPr>
          <a:xfrm>
            <a:off x="5029281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798DB22-3D47-4B3D-9FEE-284E36ADFB33}"/>
              </a:ext>
            </a:extLst>
          </p:cNvPr>
          <p:cNvSpPr/>
          <p:nvPr/>
        </p:nvSpPr>
        <p:spPr>
          <a:xfrm>
            <a:off x="5312283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30BB2D0-F901-49C3-BF73-0AE7E7825277}"/>
              </a:ext>
            </a:extLst>
          </p:cNvPr>
          <p:cNvSpPr/>
          <p:nvPr/>
        </p:nvSpPr>
        <p:spPr>
          <a:xfrm>
            <a:off x="5595285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DDFA37-6811-4C55-8D7F-A8369C3D5713}"/>
              </a:ext>
            </a:extLst>
          </p:cNvPr>
          <p:cNvSpPr/>
          <p:nvPr/>
        </p:nvSpPr>
        <p:spPr>
          <a:xfrm>
            <a:off x="5878287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0C7BCE-8B00-4BC2-8270-0EAF14E81FDE}"/>
              </a:ext>
            </a:extLst>
          </p:cNvPr>
          <p:cNvSpPr/>
          <p:nvPr/>
        </p:nvSpPr>
        <p:spPr>
          <a:xfrm>
            <a:off x="4746279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6AEE4B5-DAA1-4D64-9B44-A1EA8C84F8C7}"/>
              </a:ext>
            </a:extLst>
          </p:cNvPr>
          <p:cNvSpPr/>
          <p:nvPr/>
        </p:nvSpPr>
        <p:spPr>
          <a:xfrm>
            <a:off x="5029281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0408C0D-102B-4175-80C5-BB8C6960657F}"/>
              </a:ext>
            </a:extLst>
          </p:cNvPr>
          <p:cNvSpPr/>
          <p:nvPr/>
        </p:nvSpPr>
        <p:spPr>
          <a:xfrm>
            <a:off x="5312283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5004826-F052-4AEE-AE79-26F07F0BC514}"/>
              </a:ext>
            </a:extLst>
          </p:cNvPr>
          <p:cNvSpPr/>
          <p:nvPr/>
        </p:nvSpPr>
        <p:spPr>
          <a:xfrm>
            <a:off x="5595285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533089-B6E6-467F-9039-1CE82A123826}"/>
              </a:ext>
            </a:extLst>
          </p:cNvPr>
          <p:cNvSpPr/>
          <p:nvPr/>
        </p:nvSpPr>
        <p:spPr>
          <a:xfrm>
            <a:off x="5878287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41CD050-AE16-40AD-A929-B1AF0FF41E21}"/>
              </a:ext>
            </a:extLst>
          </p:cNvPr>
          <p:cNvSpPr/>
          <p:nvPr/>
        </p:nvSpPr>
        <p:spPr>
          <a:xfrm>
            <a:off x="4746279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7EEF87-4023-4869-AD1D-E120C7113293}"/>
              </a:ext>
            </a:extLst>
          </p:cNvPr>
          <p:cNvSpPr/>
          <p:nvPr/>
        </p:nvSpPr>
        <p:spPr>
          <a:xfrm>
            <a:off x="5029281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4D1775-C6EB-427A-8033-702A593446E7}"/>
              </a:ext>
            </a:extLst>
          </p:cNvPr>
          <p:cNvSpPr/>
          <p:nvPr/>
        </p:nvSpPr>
        <p:spPr>
          <a:xfrm>
            <a:off x="5312283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7D2800-435B-4D8C-B3C5-76B52BE6B07D}"/>
              </a:ext>
            </a:extLst>
          </p:cNvPr>
          <p:cNvSpPr/>
          <p:nvPr/>
        </p:nvSpPr>
        <p:spPr>
          <a:xfrm>
            <a:off x="5595285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C3FE334-A1C4-45C0-B6A1-854085C67A25}"/>
              </a:ext>
            </a:extLst>
          </p:cNvPr>
          <p:cNvSpPr/>
          <p:nvPr/>
        </p:nvSpPr>
        <p:spPr>
          <a:xfrm>
            <a:off x="5878287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55C7129-5B67-48C7-9765-F3884940DD9B}"/>
              </a:ext>
            </a:extLst>
          </p:cNvPr>
          <p:cNvSpPr/>
          <p:nvPr/>
        </p:nvSpPr>
        <p:spPr>
          <a:xfrm>
            <a:off x="4746279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8FC21C2-DEAD-434C-B831-834E96C44A60}"/>
              </a:ext>
            </a:extLst>
          </p:cNvPr>
          <p:cNvSpPr/>
          <p:nvPr/>
        </p:nvSpPr>
        <p:spPr>
          <a:xfrm>
            <a:off x="5029281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6604BD-0A97-4B1C-A693-42680ED7F0C2}"/>
              </a:ext>
            </a:extLst>
          </p:cNvPr>
          <p:cNvSpPr/>
          <p:nvPr/>
        </p:nvSpPr>
        <p:spPr>
          <a:xfrm>
            <a:off x="5312283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E10FA03-9520-426F-8572-67EE186DABFE}"/>
              </a:ext>
            </a:extLst>
          </p:cNvPr>
          <p:cNvSpPr/>
          <p:nvPr/>
        </p:nvSpPr>
        <p:spPr>
          <a:xfrm>
            <a:off x="5595285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F3B5438-BA60-43F4-9600-9C543789437F}"/>
              </a:ext>
            </a:extLst>
          </p:cNvPr>
          <p:cNvSpPr/>
          <p:nvPr/>
        </p:nvSpPr>
        <p:spPr>
          <a:xfrm>
            <a:off x="5878287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BA4E8E0-B1B8-4236-BF24-99DE3594AAC3}"/>
              </a:ext>
            </a:extLst>
          </p:cNvPr>
          <p:cNvSpPr/>
          <p:nvPr/>
        </p:nvSpPr>
        <p:spPr>
          <a:xfrm>
            <a:off x="4746279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1FA9BB3-6239-44CA-94A2-53D96A1733F3}"/>
              </a:ext>
            </a:extLst>
          </p:cNvPr>
          <p:cNvSpPr/>
          <p:nvPr/>
        </p:nvSpPr>
        <p:spPr>
          <a:xfrm>
            <a:off x="5029281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9915A1C-4693-4BC6-BA89-FA5D1A4BF731}"/>
              </a:ext>
            </a:extLst>
          </p:cNvPr>
          <p:cNvSpPr/>
          <p:nvPr/>
        </p:nvSpPr>
        <p:spPr>
          <a:xfrm>
            <a:off x="5312283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E4679EC-D7C3-4496-A712-1614E2AAB8E0}"/>
              </a:ext>
            </a:extLst>
          </p:cNvPr>
          <p:cNvSpPr/>
          <p:nvPr/>
        </p:nvSpPr>
        <p:spPr>
          <a:xfrm>
            <a:off x="5595285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62BCD32-5217-46CF-907F-39A866CDD209}"/>
              </a:ext>
            </a:extLst>
          </p:cNvPr>
          <p:cNvSpPr/>
          <p:nvPr/>
        </p:nvSpPr>
        <p:spPr>
          <a:xfrm>
            <a:off x="5878287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442E59A-890C-4921-B87A-8FC6BDC6AAF5}"/>
              </a:ext>
            </a:extLst>
          </p:cNvPr>
          <p:cNvSpPr txBox="1"/>
          <p:nvPr/>
        </p:nvSpPr>
        <p:spPr>
          <a:xfrm>
            <a:off x="4051914" y="1862141"/>
            <a:ext cx="747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25C368F7-8AC4-466B-A7EF-8A01B30516BC}"/>
              </a:ext>
            </a:extLst>
          </p:cNvPr>
          <p:cNvSpPr/>
          <p:nvPr/>
        </p:nvSpPr>
        <p:spPr>
          <a:xfrm>
            <a:off x="3388842" y="2463549"/>
            <a:ext cx="648072" cy="39635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A8CDC2-41B9-4A56-9EC9-BADFF835AE8F}"/>
              </a:ext>
            </a:extLst>
          </p:cNvPr>
          <p:cNvSpPr txBox="1"/>
          <p:nvPr/>
        </p:nvSpPr>
        <p:spPr>
          <a:xfrm>
            <a:off x="956556" y="634532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 이어짐</a:t>
            </a:r>
          </a:p>
        </p:txBody>
      </p:sp>
    </p:spTree>
    <p:extLst>
      <p:ext uri="{BB962C8B-B14F-4D97-AF65-F5344CB8AC3E}">
        <p14:creationId xmlns:p14="http://schemas.microsoft.com/office/powerpoint/2010/main" val="298936825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1513392"/>
            <a:ext cx="8532386" cy="50119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if(matrix[i][j]=='*'):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continue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r_start = 0 if (i-1) &lt; 0 else i-1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r_end   = 4 if (i+1) &gt;= 5 else i+1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c_start = 0 if (j-1) &lt; 0 else j-1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c_end   = 4 if (j+1) &gt;= 5 else j+1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matrix[i][j]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for r in range(r_start, r_end+1):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for c in range(c_start, c_end+1):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if matrix[r][c] == '*':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    matrix[i][j] += 1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print(matrix[i][j], end="")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6" y="99378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763A19-1D98-41AC-B4D0-2ADC8D1BB2A2}"/>
              </a:ext>
            </a:extLst>
          </p:cNvPr>
          <p:cNvSpPr/>
          <p:nvPr/>
        </p:nvSpPr>
        <p:spPr>
          <a:xfrm>
            <a:off x="6753200" y="1816216"/>
            <a:ext cx="5760640" cy="352839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87565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7. </a:t>
            </a:r>
            <a:r>
              <a:rPr lang="ko-KR" altLang="en-US" b="1">
                <a:latin typeface="+mn-ea"/>
              </a:rPr>
              <a:t>파일 입출력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7-1 </a:t>
            </a:r>
            <a:r>
              <a:rPr lang="ko-KR" altLang="en-US" sz="1600" b="1">
                <a:latin typeface="+mn-ea"/>
              </a:rPr>
              <a:t>파일 쓰고 읽기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7-2 </a:t>
            </a:r>
            <a:r>
              <a:rPr lang="ko-KR" altLang="en-US" sz="1600" b="1">
                <a:latin typeface="+mn-ea"/>
              </a:rPr>
              <a:t>피클을 이용한 객체 저장 및 로드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865371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파일에 문자열 쓰기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 </a:t>
            </a:r>
            <a:r>
              <a:rPr lang="en-US" altLang="ko-KR" b="1">
                <a:latin typeface="+mj-ea"/>
                <a:ea typeface="+mj-ea"/>
              </a:rPr>
              <a:t>= open(</a:t>
            </a:r>
            <a:r>
              <a:rPr lang="ko-KR" altLang="en-US" b="1">
                <a:latin typeface="+mj-ea"/>
                <a:ea typeface="+mj-ea"/>
              </a:rPr>
              <a:t>파일이름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파일모드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.write('</a:t>
            </a:r>
            <a:r>
              <a:rPr lang="ko-KR" altLang="en-US" b="1">
                <a:latin typeface="+mj-ea"/>
                <a:ea typeface="+mj-ea"/>
              </a:rPr>
              <a:t>문자열</a:t>
            </a:r>
            <a:r>
              <a:rPr lang="en-US" altLang="ko-KR" b="1">
                <a:latin typeface="+mj-ea"/>
                <a:ea typeface="+mj-ea"/>
              </a:rPr>
              <a:t>')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.close()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31674" y="2702801"/>
            <a:ext cx="8532386" cy="100020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 = open("hello.txt", 'w')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file.write('Hello, world!')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file.close()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49977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파일에서 문자열 읽기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 </a:t>
            </a:r>
            <a:r>
              <a:rPr lang="en-US" altLang="ko-KR" b="1">
                <a:latin typeface="+mj-ea"/>
                <a:ea typeface="+mj-ea"/>
              </a:rPr>
              <a:t>= open(</a:t>
            </a:r>
            <a:r>
              <a:rPr lang="ko-KR" altLang="en-US" b="1">
                <a:latin typeface="+mj-ea"/>
                <a:ea typeface="+mj-ea"/>
              </a:rPr>
              <a:t>파일이름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파일모드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문자열변수 </a:t>
            </a:r>
            <a:r>
              <a:rPr lang="en-US" altLang="ko-KR" b="1">
                <a:latin typeface="+mj-ea"/>
                <a:ea typeface="+mj-ea"/>
              </a:rPr>
              <a:t>= </a:t>
            </a: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.read()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.close()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70659" y="2742102"/>
            <a:ext cx="8532386" cy="136024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 = open("hello.txt", 'r')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file.read()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file.close()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4833156"/>
            <a:ext cx="8532386" cy="99091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 file.read()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44399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자동으로 파일 객체 닫기</a:t>
            </a:r>
          </a:p>
        </p:txBody>
      </p:sp>
    </p:spTree>
    <p:extLst>
      <p:ext uri="{BB962C8B-B14F-4D97-AF65-F5344CB8AC3E}">
        <p14:creationId xmlns:p14="http://schemas.microsoft.com/office/powerpoint/2010/main" val="397006670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file.write('Hello, world! {0}\n'.format(i))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반복문으로 문자열 여러 줄을 파일에 쓰기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3392996"/>
            <a:ext cx="8532386" cy="165900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lines = ['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안녕하세요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.\n', 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파이썬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\n', 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.\n']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lines: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file.write(i)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96094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리스트에 들어 있는 문자열을 파일에 쓰기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191C49-19D0-4890-B22B-292AED3BC25A}"/>
              </a:ext>
            </a:extLst>
          </p:cNvPr>
          <p:cNvGrpSpPr/>
          <p:nvPr/>
        </p:nvGrpSpPr>
        <p:grpSpPr>
          <a:xfrm>
            <a:off x="742058" y="5340035"/>
            <a:ext cx="8532386" cy="75608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C95C4B4-A0C6-4CFC-9909-1D035033F4C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7E73A43-CC46-43A3-BE5A-82E9051E000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file.writelines(lines)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045037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lines = file.readlines()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print(lines)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파일의 내용을 한 줄씩 리스트로 가져오기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3392996"/>
            <a:ext cx="8532386" cy="165900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line = None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line != '':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line = file.readline()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print(line.strip('\n'))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96094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파일의 내용을 한 줄씩 읽기</a:t>
            </a:r>
          </a:p>
        </p:txBody>
      </p:sp>
    </p:spTree>
    <p:extLst>
      <p:ext uri="{BB962C8B-B14F-4D97-AF65-F5344CB8AC3E}">
        <p14:creationId xmlns:p14="http://schemas.microsoft.com/office/powerpoint/2010/main" val="243159698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line in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print(line.strip('\n'))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문으로 파일의 내용은 줄 단위로 읽기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C67E5E4-03F0-49B9-96C0-D159F4186259}"/>
              </a:ext>
            </a:extLst>
          </p:cNvPr>
          <p:cNvGrpSpPr/>
          <p:nvPr/>
        </p:nvGrpSpPr>
        <p:grpSpPr>
          <a:xfrm>
            <a:off x="749853" y="3176972"/>
            <a:ext cx="8532386" cy="21962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31BECF-0165-49C0-B436-7ED6FC5408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8989E1A-5BC6-490B-A5E8-BCFA8696BB9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with open('hello.txt', 'r') as file: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  <a:endParaRPr lang="ko-KR" altLang="en-US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9E076487-8C82-4703-B69D-19930C8CC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78375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 객체는 이터레이터</a:t>
            </a:r>
          </a:p>
        </p:txBody>
      </p:sp>
    </p:spTree>
    <p:extLst>
      <p:ext uri="{BB962C8B-B14F-4D97-AF65-F5344CB8AC3E}">
        <p14:creationId xmlns:p14="http://schemas.microsoft.com/office/powerpoint/2010/main" val="307682733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피클이란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944724"/>
            <a:ext cx="9195480" cy="204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피클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(pickle)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의 특징</a:t>
            </a:r>
            <a:endParaRPr lang="en-US" altLang="ko-KR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원하는 데이터를 자료형의 변경 없이 파일로 저장하여 로드가 가능</a:t>
            </a:r>
            <a:endParaRPr lang="en-US" altLang="ko-KR" sz="16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pickle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로 데이터를 저장하거나 불러올 때는 파일을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Byte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형식으로 읽거나 쓴다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.(wb,rb)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모든 파이썬 데이터 객체를 저장하고 읽기가 가능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06D236F-4FDE-4EA9-BA60-DC9AE333E5D0}"/>
              </a:ext>
            </a:extLst>
          </p:cNvPr>
          <p:cNvSpPr/>
          <p:nvPr/>
        </p:nvSpPr>
        <p:spPr>
          <a:xfrm>
            <a:off x="1856656" y="4053424"/>
            <a:ext cx="1260140" cy="468052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객체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E382BFE-D0BA-4043-A71D-E78B25AADAA6}"/>
              </a:ext>
            </a:extLst>
          </p:cNvPr>
          <p:cNvSpPr/>
          <p:nvPr/>
        </p:nvSpPr>
        <p:spPr>
          <a:xfrm>
            <a:off x="5673080" y="4059070"/>
            <a:ext cx="1260140" cy="468052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파일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0C74E30-D570-41F9-8BE4-8DED318BC954}"/>
              </a:ext>
            </a:extLst>
          </p:cNvPr>
          <p:cNvCxnSpPr/>
          <p:nvPr/>
        </p:nvCxnSpPr>
        <p:spPr>
          <a:xfrm>
            <a:off x="3296816" y="4125432"/>
            <a:ext cx="216024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1001D6D-DE9B-4564-B74D-093A60B7E4EB}"/>
              </a:ext>
            </a:extLst>
          </p:cNvPr>
          <p:cNvCxnSpPr>
            <a:cxnSpLocks/>
          </p:cNvCxnSpPr>
          <p:nvPr/>
        </p:nvCxnSpPr>
        <p:spPr>
          <a:xfrm flipH="1">
            <a:off x="3296816" y="4449468"/>
            <a:ext cx="216024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ECDD4D-B8D8-4E57-94C9-DD7ADE8E753B}"/>
              </a:ext>
            </a:extLst>
          </p:cNvPr>
          <p:cNvSpPr txBox="1"/>
          <p:nvPr/>
        </p:nvSpPr>
        <p:spPr>
          <a:xfrm>
            <a:off x="3980892" y="36933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피클링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DE7935-C4B7-4D30-9189-B81D702DC80F}"/>
              </a:ext>
            </a:extLst>
          </p:cNvPr>
          <p:cNvSpPr txBox="1"/>
          <p:nvPr/>
        </p:nvSpPr>
        <p:spPr>
          <a:xfrm>
            <a:off x="3840940" y="45170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언피클링</a:t>
            </a:r>
          </a:p>
        </p:txBody>
      </p:sp>
    </p:spTree>
    <p:extLst>
      <p:ext uri="{BB962C8B-B14F-4D97-AF65-F5344CB8AC3E}">
        <p14:creationId xmlns:p14="http://schemas.microsoft.com/office/powerpoint/2010/main" val="365660339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객체를 파일에 저장 로드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82647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pickle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l1 = [1, 2, 3, 4, 5]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open('dump.pickle', 'wb')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pickle.dump(l1, file)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 객체를 파일에 저장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3861049"/>
            <a:ext cx="8532386" cy="1656184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l1 = None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open('dump.pickle', 'rb')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l1=pickle.load(file)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print(l1)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8" y="346782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파일에서 파이썬 객체  로드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642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변수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12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메모리와 변수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252011"/>
            <a:ext cx="7848872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변수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(Variable)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프로그램에서 사용하기 위한 특정한 값을 저장하는 공간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선언 되는 순간 메모리 특정영역에 공간이 할당됨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변수에는 값이 할당되고 해당 값은 메모리에 저장됨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 = 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의 의미는 “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이다” 가 아닌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라는 이름을 가진 메모리 주소에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을 저장 하라임</a:t>
            </a: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C031BFC9-FCDB-4DAE-8A94-35560DD8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3258145"/>
            <a:ext cx="7848872" cy="307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변수 이름 작명법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알파벳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숫자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언더스코어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(_)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로선언가능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data = 0, _a12 = 2, _gg = 'afdf'</a:t>
            </a:r>
          </a:p>
          <a:p>
            <a:pPr marR="0" algn="l"/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변수명은 의미 있는 단어로 표기하는 것이 좋다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name = '</a:t>
            </a:r>
            <a:r>
              <a:rPr lang="en-US" altLang="ko-KR" sz="1600">
                <a:latin typeface="맑은 고딕" panose="020B0503020000020004" pitchFamily="50" charset="-127"/>
              </a:rPr>
              <a:t>Hong</a:t>
            </a:r>
            <a:r>
              <a:rPr lang="ko-KR" altLang="en-US" sz="1600">
                <a:latin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</a:rPr>
              <a:t>gil</a:t>
            </a:r>
            <a:r>
              <a:rPr lang="ko-KR" altLang="en-US" sz="1600">
                <a:latin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</a:rPr>
              <a:t>dong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'</a:t>
            </a:r>
          </a:p>
          <a:p>
            <a:pPr marR="0" algn="l"/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변수명은 대소문자가 구분된다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.</a:t>
            </a: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ABC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와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Abc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는같지않다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특별한 의미가 있는 예약어는 쓰지 않는다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.</a:t>
            </a: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for, if, else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165230913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객체를 파일에 저장 로드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19462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pickle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data =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'a': [1, 2.0, 3, 4+6j],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'b': ("character string", b"byte string"),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'c': {None, True, False}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open('data.pickle', 'wb') as f: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pickle.dump(data, f)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 객체를 파일에 저장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5049180"/>
            <a:ext cx="8532386" cy="1224136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open('data.pickle', 'rb') as f: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data = pickle.load(f)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print(data)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8" y="4655958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파일에서 파이썬 객체 로드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41523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문자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'p'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나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'P'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가 포함된 단어를 각 줄에 출력하는 프로그램을 구현하시오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266303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 = words.split()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21636" y="569725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123329205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1556792"/>
            <a:ext cx="8532386" cy="2340260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word_list = []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word in temp: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'p' in word or 'P' in word: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word_list.append(word)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word in word_list: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print(word)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5273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3278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모든 단어의 첫 문자를 대문자로 바꿔서 출력 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266303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 = []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96616" y="526520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221195567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1483267"/>
            <a:ext cx="8532386" cy="3349889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range(len(words)):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words[i]=='\n' or words[i]==' ' or words[i]=='\t':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flag=0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if flag == 0: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temp.append(words[i].upper())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flag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continue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temp.append(words[i])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print(''.join(temp))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1673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2138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라인수와 워드수를 출력 하는 프로그램을 구현하시오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692188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line_count=1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word_count=0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flag=0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21636" y="569725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224284918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1556792"/>
            <a:ext cx="8532386" cy="2988332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ch in words: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ch == '\n'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line_count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ch=='\n' or ch==' ' or ch=='\t':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flag=0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if flag == 0: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word_count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flag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 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단어수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=%d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라인수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=%d"%(word_count, line_count))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5273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972AD-C1DA-4D04-8DCD-93F79F24FD98}"/>
              </a:ext>
            </a:extLst>
          </p:cNvPr>
          <p:cNvSpPr/>
          <p:nvPr/>
        </p:nvSpPr>
        <p:spPr>
          <a:xfrm>
            <a:off x="2286939" y="4545124"/>
            <a:ext cx="4644516" cy="22682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96133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8. </a:t>
            </a:r>
            <a:r>
              <a:rPr lang="ko-KR" altLang="en-US" b="1">
                <a:latin typeface="+mn-ea"/>
              </a:rPr>
              <a:t>함수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6414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8-1 </a:t>
            </a:r>
            <a:r>
              <a:rPr lang="ko-KR" altLang="en-US" sz="1600" b="1">
                <a:latin typeface="+mn-ea"/>
              </a:rPr>
              <a:t>함수 기본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8-2 </a:t>
            </a:r>
            <a:r>
              <a:rPr lang="ko-KR" altLang="en-US" sz="1600" b="1">
                <a:latin typeface="+mn-ea"/>
              </a:rPr>
              <a:t>함수 인자 처리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8-3 </a:t>
            </a:r>
            <a:r>
              <a:rPr lang="ko-KR" altLang="en-US" sz="1600" b="1">
                <a:latin typeface="+mn-ea"/>
              </a:rPr>
              <a:t>재귀 호출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8-4 </a:t>
            </a:r>
            <a:r>
              <a:rPr lang="ko-KR" altLang="en-US" sz="1600" b="1">
                <a:latin typeface="+mn-ea"/>
              </a:rPr>
              <a:t>람다 표현식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8-5 </a:t>
            </a:r>
            <a:r>
              <a:rPr lang="ko-KR" altLang="en-US" sz="1600" b="1">
                <a:latin typeface="+mn-ea"/>
              </a:rPr>
              <a:t>클로저 사용하기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99422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</a:t>
            </a:r>
            <a:r>
              <a:rPr lang="en-US" altLang="ko-KR" sz="2400" b="1">
                <a:latin typeface="+mj-ea"/>
                <a:ea typeface="+mj-ea"/>
              </a:rPr>
              <a:t>(Function)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어떤일을 수행하는 코드의 덩어리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8984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</p:txBody>
        </p:sp>
      </p:grpSp>
      <p:sp>
        <p:nvSpPr>
          <p:cNvPr id="16" name="Rectangle 8">
            <a:extLst>
              <a:ext uri="{FF2B5EF4-FFF2-40B4-BE49-F238E27FC236}">
                <a16:creationId xmlns:a16="http://schemas.microsoft.com/office/drawing/2014/main" id="{AB922F8A-51FE-47D3-BEE0-9518F408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045" y="3140968"/>
            <a:ext cx="7884876" cy="156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반복적인 수행을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회만 작성 후 호출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코드를 논리적인 단위로 분리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캡슐화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인터페이스만 알면 타인의 코드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312778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선언 문법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함수 이름</a:t>
            </a:r>
            <a:r>
              <a:rPr lang="en-US" altLang="ko-KR" b="1">
                <a:latin typeface="+mj-ea"/>
                <a:ea typeface="+mj-ea"/>
              </a:rPr>
              <a:t>, parameter, return value(optional)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4025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함수 이름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(parameter #1 ....):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수행문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#1(statements)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수행문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#2(statements)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반환값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293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변수의 사용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자료형 사용 예시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8B9907C-4DA4-4B02-A732-A1555C65EC7D}"/>
              </a:ext>
            </a:extLst>
          </p:cNvPr>
          <p:cNvGrpSpPr/>
          <p:nvPr/>
        </p:nvGrpSpPr>
        <p:grpSpPr>
          <a:xfrm>
            <a:off x="704528" y="1268760"/>
            <a:ext cx="8460940" cy="93610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0F719D-2714-493A-ACB0-CCA0A5047A6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52F4104-5360-4CA5-BC7A-B6B7CFA93FC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535787C-BB3F-4D60-8FBE-BB0220750AA3}"/>
              </a:ext>
            </a:extLst>
          </p:cNvPr>
          <p:cNvGrpSpPr/>
          <p:nvPr/>
        </p:nvGrpSpPr>
        <p:grpSpPr>
          <a:xfrm>
            <a:off x="704528" y="2615060"/>
            <a:ext cx="8460940" cy="93610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536D04F-7B7B-441E-A477-8F331EB738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0394E3-AFC2-4684-8E7B-711DD5A98E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b=3.5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A9412B-1B40-402A-9E9B-BC66E0734BF3}"/>
              </a:ext>
            </a:extLst>
          </p:cNvPr>
          <p:cNvGrpSpPr/>
          <p:nvPr/>
        </p:nvGrpSpPr>
        <p:grpSpPr>
          <a:xfrm>
            <a:off x="704528" y="3961360"/>
            <a:ext cx="8460940" cy="93610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095254-C528-4F9D-879A-96DFABAC71F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5E7E2A-BD7C-44D5-8CEC-65805E6A70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a="ABC"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b="101010"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44E107F-7D57-4CF7-AF6E-C7D39C45B570}"/>
              </a:ext>
            </a:extLst>
          </p:cNvPr>
          <p:cNvGrpSpPr/>
          <p:nvPr/>
        </p:nvGrpSpPr>
        <p:grpSpPr>
          <a:xfrm>
            <a:off x="704528" y="5307661"/>
            <a:ext cx="8460940" cy="936104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40BF309-58C6-45EA-8266-12ABD7F1B6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6F6896D-AEA6-4775-92C7-7F96243F8A4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92762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정의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선언 예시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304764"/>
            <a:ext cx="8377812" cy="331075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rectangle_y=20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사각형의 넓이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calculate_rectangle_area(rectangle_x,rectangle_y))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988204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91470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2000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1000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피보나치 수열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 없이 구현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동일 코드를 다시 구현 해야 함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8625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33" y="2754182"/>
            <a:ext cx="1800200" cy="36933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fib(2000)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피보나치 수열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함수로 구현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동일 코드는 재활용할 수 있음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C0F4C6-EA36-4EB9-A856-A6AECA24DCD1}"/>
              </a:ext>
            </a:extLst>
          </p:cNvPr>
          <p:cNvGrpSpPr/>
          <p:nvPr/>
        </p:nvGrpSpPr>
        <p:grpSpPr>
          <a:xfrm>
            <a:off x="5067827" y="2204864"/>
            <a:ext cx="3771099" cy="2119373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4185199-2BDF-466B-BA8C-4B48CDCA58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A59A704-55E6-498B-A987-4AB997595FE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fib(n):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6B6AD93-3328-4DC9-A5ED-1A1D3D108A73}"/>
              </a:ext>
            </a:extLst>
          </p:cNvPr>
          <p:cNvGrpSpPr/>
          <p:nvPr/>
        </p:nvGrpSpPr>
        <p:grpSpPr>
          <a:xfrm>
            <a:off x="739833" y="3681028"/>
            <a:ext cx="1800200" cy="369332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C5E61A9-B739-49C1-AB83-00F3C2DF14C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7F41817-988A-4D64-8CF0-A4BE9A4109C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fib(2000)</a:t>
              </a:r>
            </a:p>
          </p:txBody>
        </p:sp>
      </p:grp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2F7F8D3-559E-4DC9-8BAB-6E9F1D43E805}"/>
              </a:ext>
            </a:extLst>
          </p:cNvPr>
          <p:cNvSpPr/>
          <p:nvPr/>
        </p:nvSpPr>
        <p:spPr>
          <a:xfrm>
            <a:off x="920552" y="2060848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CA26C596-70F5-48F7-8102-5545ED7D0913}"/>
              </a:ext>
            </a:extLst>
          </p:cNvPr>
          <p:cNvSpPr/>
          <p:nvPr/>
        </p:nvSpPr>
        <p:spPr>
          <a:xfrm>
            <a:off x="920551" y="3155130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410F7A55-4A12-417B-9F01-84DB563A13D0}"/>
              </a:ext>
            </a:extLst>
          </p:cNvPr>
          <p:cNvSpPr/>
          <p:nvPr/>
        </p:nvSpPr>
        <p:spPr>
          <a:xfrm>
            <a:off x="920550" y="4103818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5345F7C-6285-4C18-9C71-2382D6974971}"/>
              </a:ext>
            </a:extLst>
          </p:cNvPr>
          <p:cNvSpPr/>
          <p:nvPr/>
        </p:nvSpPr>
        <p:spPr>
          <a:xfrm>
            <a:off x="4707609" y="2564904"/>
            <a:ext cx="410459" cy="14854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AB1DA2A-61F8-4FE4-A8BC-C194E891AA61}"/>
              </a:ext>
            </a:extLst>
          </p:cNvPr>
          <p:cNvCxnSpPr>
            <a:stCxn id="15" idx="3"/>
            <a:endCxn id="32" idx="0"/>
          </p:cNvCxnSpPr>
          <p:nvPr/>
        </p:nvCxnSpPr>
        <p:spPr>
          <a:xfrm flipV="1">
            <a:off x="2540733" y="2564904"/>
            <a:ext cx="2372106" cy="373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7838C7E-BDF8-4EC6-A3DA-A52DA171EE90}"/>
              </a:ext>
            </a:extLst>
          </p:cNvPr>
          <p:cNvCxnSpPr>
            <a:cxnSpLocks/>
            <a:stCxn id="32" idx="2"/>
            <a:endCxn id="15" idx="3"/>
          </p:cNvCxnSpPr>
          <p:nvPr/>
        </p:nvCxnSpPr>
        <p:spPr>
          <a:xfrm flipH="1" flipV="1">
            <a:off x="2540733" y="2938848"/>
            <a:ext cx="2372106" cy="1111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2D29279-A691-431D-8DFF-BBF8B40F2E1F}"/>
              </a:ext>
            </a:extLst>
          </p:cNvPr>
          <p:cNvCxnSpPr>
            <a:cxnSpLocks/>
            <a:stCxn id="29" idx="3"/>
            <a:endCxn id="32" idx="0"/>
          </p:cNvCxnSpPr>
          <p:nvPr/>
        </p:nvCxnSpPr>
        <p:spPr>
          <a:xfrm flipV="1">
            <a:off x="2540033" y="2564904"/>
            <a:ext cx="2372806" cy="13007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9C02FF-3463-422A-9B09-B1C199EA334D}"/>
              </a:ext>
            </a:extLst>
          </p:cNvPr>
          <p:cNvCxnSpPr>
            <a:cxnSpLocks/>
            <a:stCxn id="32" idx="2"/>
            <a:endCxn id="29" idx="3"/>
          </p:cNvCxnSpPr>
          <p:nvPr/>
        </p:nvCxnSpPr>
        <p:spPr>
          <a:xfrm flipH="1" flipV="1">
            <a:off x="2540033" y="3865694"/>
            <a:ext cx="2372806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37988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D9EFCFC-B67B-4DAF-8CBE-49046074E175}"/>
              </a:ext>
            </a:extLst>
          </p:cNvPr>
          <p:cNvGrpSpPr/>
          <p:nvPr/>
        </p:nvGrpSpPr>
        <p:grpSpPr>
          <a:xfrm>
            <a:off x="735873" y="1344212"/>
            <a:ext cx="8532386" cy="428606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27FEB30-CAED-4DA8-B71E-3F183915D9B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D80A08C-9206-4098-BCA5-E1B7FA8ABDA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52BB0FBD-A864-49CE-80E0-6AF44039C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4" y="95099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파이썬에서는 함수도 객체 이다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EC4CFB-D644-41C9-96B5-4289471E6BC0}"/>
              </a:ext>
            </a:extLst>
          </p:cNvPr>
          <p:cNvGrpSpPr/>
          <p:nvPr/>
        </p:nvGrpSpPr>
        <p:grpSpPr>
          <a:xfrm>
            <a:off x="718647" y="1952836"/>
            <a:ext cx="8532386" cy="2161452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6891E5E-31C4-4553-9886-81F4C52697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4064795-3B39-4388-BA70-11BC5A52467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print(sys.getrefcount(fib))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 = fib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print(sys.getrefcount(fib))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f(100)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print(id(fib), id(f))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F8A381-7684-4FF9-AEDC-2B63365CD85E}"/>
              </a:ext>
            </a:extLst>
          </p:cNvPr>
          <p:cNvSpPr/>
          <p:nvPr/>
        </p:nvSpPr>
        <p:spPr>
          <a:xfrm>
            <a:off x="5205028" y="4244918"/>
            <a:ext cx="3335942" cy="1824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fib(n):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a, b = 0,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while a &lt; 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print(a, end=' 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a, b = b, a+b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print()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B01882-B3A2-4CD9-BF00-2367F37D4919}"/>
              </a:ext>
            </a:extLst>
          </p:cNvPr>
          <p:cNvSpPr/>
          <p:nvPr/>
        </p:nvSpPr>
        <p:spPr>
          <a:xfrm>
            <a:off x="5205028" y="6069467"/>
            <a:ext cx="3335942" cy="4797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refs = 10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5FFA19-BF4F-4BEA-B6BF-5CE9AB562E4A}"/>
              </a:ext>
            </a:extLst>
          </p:cNvPr>
          <p:cNvSpPr/>
          <p:nvPr/>
        </p:nvSpPr>
        <p:spPr>
          <a:xfrm>
            <a:off x="2036676" y="4668500"/>
            <a:ext cx="972108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fib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9BE9489-2174-4B6D-864C-96362B5156C4}"/>
              </a:ext>
            </a:extLst>
          </p:cNvPr>
          <p:cNvCxnSpPr>
            <a:stCxn id="2" idx="3"/>
            <a:endCxn id="23" idx="1"/>
          </p:cNvCxnSpPr>
          <p:nvPr/>
        </p:nvCxnSpPr>
        <p:spPr>
          <a:xfrm>
            <a:off x="3008784" y="4884524"/>
            <a:ext cx="2196244" cy="2726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B1F42E6-8CF2-4148-AF64-6EAB9B2F7479}"/>
              </a:ext>
            </a:extLst>
          </p:cNvPr>
          <p:cNvSpPr/>
          <p:nvPr/>
        </p:nvSpPr>
        <p:spPr>
          <a:xfrm>
            <a:off x="2036676" y="5654760"/>
            <a:ext cx="972108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44E2D14-E32D-4C73-85AF-DA64FEEBAB51}"/>
              </a:ext>
            </a:extLst>
          </p:cNvPr>
          <p:cNvCxnSpPr>
            <a:cxnSpLocks/>
            <a:stCxn id="28" idx="3"/>
            <a:endCxn id="23" idx="1"/>
          </p:cNvCxnSpPr>
          <p:nvPr/>
        </p:nvCxnSpPr>
        <p:spPr>
          <a:xfrm flipV="1">
            <a:off x="3008784" y="5157193"/>
            <a:ext cx="2196244" cy="713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8430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08661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fib2(n):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result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result.append(a)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result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f100 = fib2(10)    # call it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f100 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리턴 값이 있는 함수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6F60D7-28F8-4370-8369-B0E670B5DB4B}"/>
              </a:ext>
            </a:extLst>
          </p:cNvPr>
          <p:cNvSpPr/>
          <p:nvPr/>
        </p:nvSpPr>
        <p:spPr>
          <a:xfrm>
            <a:off x="5508845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49C739-CFF9-4F06-A98E-9C4260085091}"/>
              </a:ext>
            </a:extLst>
          </p:cNvPr>
          <p:cNvSpPr/>
          <p:nvPr/>
        </p:nvSpPr>
        <p:spPr>
          <a:xfrm>
            <a:off x="5976897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83F7ED-9B91-4B9B-96DB-32B5377CB57A}"/>
              </a:ext>
            </a:extLst>
          </p:cNvPr>
          <p:cNvSpPr/>
          <p:nvPr/>
        </p:nvSpPr>
        <p:spPr>
          <a:xfrm>
            <a:off x="6444949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88122C-E1D6-4BC4-8ABD-D4E1D5F48207}"/>
              </a:ext>
            </a:extLst>
          </p:cNvPr>
          <p:cNvSpPr/>
          <p:nvPr/>
        </p:nvSpPr>
        <p:spPr>
          <a:xfrm>
            <a:off x="6913001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B3C749-E32A-4F91-8D6A-B5384BD589CD}"/>
              </a:ext>
            </a:extLst>
          </p:cNvPr>
          <p:cNvSpPr/>
          <p:nvPr/>
        </p:nvSpPr>
        <p:spPr>
          <a:xfrm>
            <a:off x="7381053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32E58F-A759-4ACA-802D-33D04A82113D}"/>
              </a:ext>
            </a:extLst>
          </p:cNvPr>
          <p:cNvSpPr/>
          <p:nvPr/>
        </p:nvSpPr>
        <p:spPr>
          <a:xfrm>
            <a:off x="7849105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F98F57-C8B2-4B04-A2F2-BDF247799106}"/>
              </a:ext>
            </a:extLst>
          </p:cNvPr>
          <p:cNvSpPr/>
          <p:nvPr/>
        </p:nvSpPr>
        <p:spPr>
          <a:xfrm>
            <a:off x="8317157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95E6CC3-101B-4477-8620-AF155F4C33C7}"/>
              </a:ext>
            </a:extLst>
          </p:cNvPr>
          <p:cNvSpPr/>
          <p:nvPr/>
        </p:nvSpPr>
        <p:spPr>
          <a:xfrm>
            <a:off x="2916557" y="4793740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result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C6B498-E853-4413-9344-DD2FB81217AF}"/>
              </a:ext>
            </a:extLst>
          </p:cNvPr>
          <p:cNvSpPr/>
          <p:nvPr/>
        </p:nvSpPr>
        <p:spPr>
          <a:xfrm>
            <a:off x="2268485" y="4577716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6E3734-EC96-4437-9E89-A001BB1B4594}"/>
              </a:ext>
            </a:extLst>
          </p:cNvPr>
          <p:cNvSpPr/>
          <p:nvPr/>
        </p:nvSpPr>
        <p:spPr>
          <a:xfrm>
            <a:off x="1459788" y="4459977"/>
            <a:ext cx="3148957" cy="21865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7B7B5-69EC-46C7-8A07-3D7D333A2FA0}"/>
              </a:ext>
            </a:extLst>
          </p:cNvPr>
          <p:cNvSpPr txBox="1"/>
          <p:nvPr/>
        </p:nvSpPr>
        <p:spPr>
          <a:xfrm>
            <a:off x="1476397" y="49640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fib2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536D22-9957-44F3-B40B-9DB76C437E63}"/>
              </a:ext>
            </a:extLst>
          </p:cNvPr>
          <p:cNvSpPr txBox="1"/>
          <p:nvPr/>
        </p:nvSpPr>
        <p:spPr>
          <a:xfrm>
            <a:off x="785182" y="627716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A69E64E-A200-4E43-9BB2-20A3D9EAD45B}"/>
              </a:ext>
            </a:extLst>
          </p:cNvPr>
          <p:cNvSpPr/>
          <p:nvPr/>
        </p:nvSpPr>
        <p:spPr>
          <a:xfrm>
            <a:off x="2916557" y="5909429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C3349-5F79-45D6-ADC3-3AC21357A1B7}"/>
              </a:ext>
            </a:extLst>
          </p:cNvPr>
          <p:cNvCxnSpPr>
            <a:stCxn id="6" idx="3"/>
            <a:endCxn id="2" idx="1"/>
          </p:cNvCxnSpPr>
          <p:nvPr/>
        </p:nvCxnSpPr>
        <p:spPr>
          <a:xfrm>
            <a:off x="3996677" y="5009764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0D586E-70E1-4D3E-BDEC-E9C20D68AB7E}"/>
              </a:ext>
            </a:extLst>
          </p:cNvPr>
          <p:cNvCxnSpPr>
            <a:cxnSpLocks/>
            <a:stCxn id="22" idx="3"/>
            <a:endCxn id="2" idx="1"/>
          </p:cNvCxnSpPr>
          <p:nvPr/>
        </p:nvCxnSpPr>
        <p:spPr>
          <a:xfrm flipV="1">
            <a:off x="3996677" y="5450087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A12182-FF61-4404-AE38-291A850C4885}"/>
              </a:ext>
            </a:extLst>
          </p:cNvPr>
          <p:cNvCxnSpPr>
            <a:cxnSpLocks/>
          </p:cNvCxnSpPr>
          <p:nvPr/>
        </p:nvCxnSpPr>
        <p:spPr>
          <a:xfrm flipH="1">
            <a:off x="4752761" y="5094910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34263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형태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50" y="1295742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유무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반환 값</a:t>
            </a:r>
            <a:r>
              <a:rPr lang="en-US" altLang="ko-KR" b="1">
                <a:latin typeface="+mj-ea"/>
                <a:ea typeface="+mj-ea"/>
              </a:rPr>
              <a:t>(return value)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유무에 따라 함수의 형태가 다름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DA6D53-E1D5-405E-8A0E-B1694FB354A9}"/>
              </a:ext>
            </a:extLst>
          </p:cNvPr>
          <p:cNvGraphicFramePr>
            <a:graphicFrameLocks noGrp="1"/>
          </p:cNvGraphicFramePr>
          <p:nvPr/>
        </p:nvGraphicFramePr>
        <p:xfrm>
          <a:off x="1496616" y="2816932"/>
          <a:ext cx="6603999" cy="241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333">
                  <a:extLst>
                    <a:ext uri="{9D8B030D-6E8A-4147-A177-3AD203B41FA5}">
                      <a16:colId xmlns:a16="http://schemas.microsoft.com/office/drawing/2014/main" val="1272470443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835768259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1892057123"/>
                    </a:ext>
                  </a:extLst>
                </a:gridCol>
              </a:tblGrid>
              <a:tr h="793785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Parameter </a:t>
                      </a:r>
                      <a:r>
                        <a:rPr lang="ko-KR" altLang="en-US" sz="1600"/>
                        <a:t>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Parameter </a:t>
                      </a:r>
                      <a:r>
                        <a:rPr lang="ko-KR" altLang="en-US" sz="1600"/>
                        <a:t>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829209"/>
                  </a:ext>
                </a:extLst>
              </a:tr>
              <a:tr h="793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반환 값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함수 내의 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수행문만 수행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인자를 사용</a:t>
                      </a:r>
                      <a:r>
                        <a:rPr lang="en-US" altLang="ko-KR" sz="1600"/>
                        <a:t>,</a:t>
                      </a:r>
                    </a:p>
                    <a:p>
                      <a:pPr algn="ctr" latinLnBrk="1"/>
                      <a:r>
                        <a:rPr lang="ko-KR" altLang="en-US" sz="1600"/>
                        <a:t>수행문만 수행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874615"/>
                  </a:ext>
                </a:extLst>
              </a:tr>
              <a:tr h="793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반환 값 존재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인자없이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수행문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 후 결과값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인자를 사용하여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수행문 수행 후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결과값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2439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85359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형태 예제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BC7834-3BD7-4DB1-ADC0-3E3E44AC4356}"/>
              </a:ext>
            </a:extLst>
          </p:cNvPr>
          <p:cNvGrpSpPr/>
          <p:nvPr/>
        </p:nvGrpSpPr>
        <p:grpSpPr>
          <a:xfrm>
            <a:off x="704528" y="1196752"/>
            <a:ext cx="8377812" cy="5118143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BD3B4CB-0C31-4035-B03B-46E0881466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0B262E-6C87-4134-BE20-33192B774A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a_rectangle_area():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print(5*7)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b_rectangle_area(x,y):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print(x*y)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c_rectangle_area():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return(5*7)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d_rectangle_area(x,y):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return(x*y)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a_rectangle_area()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b_rectangle_area(5,7)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print(c_rectangle_area())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print(d_rectangle_area(5,7))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033622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latin typeface="+mj-ea"/>
                <a:ea typeface="+mj-ea"/>
              </a:rPr>
              <a:t>함수 호출 방식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호출 방식 개요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0B60E25C-AE8B-4B83-8A44-9BCFA72D6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7" y="1238982"/>
            <a:ext cx="667016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Call by Value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함수에 인자를 넘길 때 값만 넘김</a:t>
            </a:r>
            <a:r>
              <a:rPr lang="en-US" altLang="ko-KR" sz="1600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함수내에 인자값 변경시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호출자에게 영향을 주지 않음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F77F9DC7-8C85-4B79-96E3-9A01BC989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53" y="2723066"/>
            <a:ext cx="56898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Call by Reference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함수에 인자를 넘길 때 메모리 주소를 넘김</a:t>
            </a:r>
            <a:r>
              <a:rPr lang="en-US" altLang="ko-KR" sz="1600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함수내에 인자값 변경 시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호출자의 값도 변경됨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B061BC9C-02B0-40E1-BF33-D7CCC40AE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4110913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 함수 호출 방식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C5420393-5A80-4477-884B-617C18DE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27" y="4617132"/>
            <a:ext cx="667016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객체의 주소가 함수로 전달되는 방식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전달된 객체를 참조하여 변경 시 호출자에게 영향을 주나</a:t>
            </a:r>
            <a:r>
              <a:rPr lang="en-US" altLang="ko-KR" b="1">
                <a:latin typeface="+mj-ea"/>
                <a:ea typeface="+mj-ea"/>
              </a:rPr>
              <a:t>,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새로운 객체를 만들 경우 호출자에게 영향을 주지 않음</a:t>
            </a:r>
            <a:endParaRPr lang="en-US" altLang="ko-KR" sz="16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789167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파이썬 함수 호출 방식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15CDBC-A798-46E0-9347-95D3A3B0D906}"/>
              </a:ext>
            </a:extLst>
          </p:cNvPr>
          <p:cNvGrpSpPr/>
          <p:nvPr/>
        </p:nvGrpSpPr>
        <p:grpSpPr>
          <a:xfrm>
            <a:off x="704528" y="944724"/>
            <a:ext cx="8377812" cy="2237823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E08E036-9D60-420E-98C9-AA9E1A3E98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6F0CC3-70A0-4B43-93EA-E9B357722B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spam(eggs):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eggs.append(1)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eggs = [2,3]</a:t>
              </a:r>
            </a:p>
            <a:p>
              <a:endParaRPr lang="nb-NO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ham = [0]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spam(ham)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print(ham)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E6F44A-3DD7-45B4-B227-E0744B706EBC}"/>
              </a:ext>
            </a:extLst>
          </p:cNvPr>
          <p:cNvSpPr/>
          <p:nvPr/>
        </p:nvSpPr>
        <p:spPr>
          <a:xfrm>
            <a:off x="4916996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6B662C5-6782-4F14-9B12-FF876267F32B}"/>
              </a:ext>
            </a:extLst>
          </p:cNvPr>
          <p:cNvSpPr/>
          <p:nvPr/>
        </p:nvSpPr>
        <p:spPr>
          <a:xfrm>
            <a:off x="2324708" y="4245707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eggs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E12543-6A32-455F-A2F5-649B4189A23F}"/>
              </a:ext>
            </a:extLst>
          </p:cNvPr>
          <p:cNvSpPr/>
          <p:nvPr/>
        </p:nvSpPr>
        <p:spPr>
          <a:xfrm>
            <a:off x="1676636" y="4029683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F7717D-B38F-4F48-9AF2-DF9541217C54}"/>
              </a:ext>
            </a:extLst>
          </p:cNvPr>
          <p:cNvSpPr/>
          <p:nvPr/>
        </p:nvSpPr>
        <p:spPr>
          <a:xfrm>
            <a:off x="812540" y="3860638"/>
            <a:ext cx="3276364" cy="22378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E7D758-4D54-4F3B-98B5-CC422EC176FF}"/>
              </a:ext>
            </a:extLst>
          </p:cNvPr>
          <p:cNvSpPr txBox="1"/>
          <p:nvPr/>
        </p:nvSpPr>
        <p:spPr>
          <a:xfrm>
            <a:off x="884548" y="44160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spam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60A9FF-6D4B-4718-99F4-887FF2F4404B}"/>
              </a:ext>
            </a:extLst>
          </p:cNvPr>
          <p:cNvSpPr txBox="1"/>
          <p:nvPr/>
        </p:nvSpPr>
        <p:spPr>
          <a:xfrm>
            <a:off x="794819" y="6098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55FCBA1-A5B3-4EAF-9AB7-089E33DED567}"/>
              </a:ext>
            </a:extLst>
          </p:cNvPr>
          <p:cNvSpPr/>
          <p:nvPr/>
        </p:nvSpPr>
        <p:spPr>
          <a:xfrm>
            <a:off x="2324708" y="5361396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BBF7620-D87A-4A72-957A-677E12C04FFF}"/>
              </a:ext>
            </a:extLst>
          </p:cNvPr>
          <p:cNvCxnSpPr>
            <a:stCxn id="23" idx="3"/>
            <a:endCxn id="15" idx="1"/>
          </p:cNvCxnSpPr>
          <p:nvPr/>
        </p:nvCxnSpPr>
        <p:spPr>
          <a:xfrm>
            <a:off x="3404828" y="4461731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7DDF90B-F006-45D6-94BE-F89204163B3A}"/>
              </a:ext>
            </a:extLst>
          </p:cNvPr>
          <p:cNvCxnSpPr>
            <a:cxnSpLocks/>
            <a:stCxn id="28" idx="3"/>
            <a:endCxn id="15" idx="1"/>
          </p:cNvCxnSpPr>
          <p:nvPr/>
        </p:nvCxnSpPr>
        <p:spPr>
          <a:xfrm flipV="1">
            <a:off x="3404828" y="4902054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0108498-FCB4-4017-AB1B-6B787CBACD33}"/>
              </a:ext>
            </a:extLst>
          </p:cNvPr>
          <p:cNvCxnSpPr>
            <a:cxnSpLocks/>
          </p:cNvCxnSpPr>
          <p:nvPr/>
        </p:nvCxnSpPr>
        <p:spPr>
          <a:xfrm flipH="1">
            <a:off x="4160912" y="4546877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1F7DA5-A87B-4E6E-BA22-292E51667E21}"/>
              </a:ext>
            </a:extLst>
          </p:cNvPr>
          <p:cNvSpPr/>
          <p:nvPr/>
        </p:nvSpPr>
        <p:spPr>
          <a:xfrm>
            <a:off x="5381618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6CC37E1-ED3D-4E30-B6A4-76EAC450E321}"/>
              </a:ext>
            </a:extLst>
          </p:cNvPr>
          <p:cNvSpPr/>
          <p:nvPr/>
        </p:nvSpPr>
        <p:spPr>
          <a:xfrm>
            <a:off x="4916996" y="393531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509EE2-9A29-4919-91C2-9235F66033A7}"/>
              </a:ext>
            </a:extLst>
          </p:cNvPr>
          <p:cNvSpPr/>
          <p:nvPr/>
        </p:nvSpPr>
        <p:spPr>
          <a:xfrm>
            <a:off x="5381618" y="393531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FD59D05-AD73-420B-B7BA-C1C316568B15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 flipV="1">
            <a:off x="3404828" y="4169344"/>
            <a:ext cx="1512168" cy="29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21533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파이썬 함수 호출 방식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25687E-A800-481F-9616-C1C9DBDC5C63}"/>
              </a:ext>
            </a:extLst>
          </p:cNvPr>
          <p:cNvGrpSpPr/>
          <p:nvPr/>
        </p:nvGrpSpPr>
        <p:grpSpPr>
          <a:xfrm>
            <a:off x="704528" y="1124744"/>
            <a:ext cx="8377812" cy="255628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3832EA-F1F4-4720-9278-7172640286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9593CE3-0B37-4FD4-B496-58A55C869CC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test(t):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t=20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 :", 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print("Before :", 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test(x)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print("After :", x)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724609-BD64-44DC-A2CE-F2D7FF5F746F}"/>
              </a:ext>
            </a:extLst>
          </p:cNvPr>
          <p:cNvSpPr/>
          <p:nvPr/>
        </p:nvSpPr>
        <p:spPr>
          <a:xfrm>
            <a:off x="4916996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974B70C-245B-437D-A548-7F527B55DB04}"/>
              </a:ext>
            </a:extLst>
          </p:cNvPr>
          <p:cNvSpPr/>
          <p:nvPr/>
        </p:nvSpPr>
        <p:spPr>
          <a:xfrm>
            <a:off x="2324708" y="4245707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DF85AA-3D91-4069-AA61-D61778B7141A}"/>
              </a:ext>
            </a:extLst>
          </p:cNvPr>
          <p:cNvSpPr/>
          <p:nvPr/>
        </p:nvSpPr>
        <p:spPr>
          <a:xfrm>
            <a:off x="1676636" y="4029683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518203-AB26-4416-A702-8A352CA2DC22}"/>
              </a:ext>
            </a:extLst>
          </p:cNvPr>
          <p:cNvSpPr/>
          <p:nvPr/>
        </p:nvSpPr>
        <p:spPr>
          <a:xfrm>
            <a:off x="780690" y="3897052"/>
            <a:ext cx="3308214" cy="22014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EA2BD-73FF-419C-AFC7-E48016324719}"/>
              </a:ext>
            </a:extLst>
          </p:cNvPr>
          <p:cNvSpPr txBox="1"/>
          <p:nvPr/>
        </p:nvSpPr>
        <p:spPr>
          <a:xfrm>
            <a:off x="884548" y="44160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test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FEA400-AC35-49E4-8527-FC919592D5AB}"/>
              </a:ext>
            </a:extLst>
          </p:cNvPr>
          <p:cNvSpPr txBox="1"/>
          <p:nvPr/>
        </p:nvSpPr>
        <p:spPr>
          <a:xfrm>
            <a:off x="867939" y="6098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069AAFD-3B86-415E-8C27-615395640E67}"/>
              </a:ext>
            </a:extLst>
          </p:cNvPr>
          <p:cNvSpPr/>
          <p:nvPr/>
        </p:nvSpPr>
        <p:spPr>
          <a:xfrm>
            <a:off x="2324708" y="5361396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0249DD7-DBB3-4489-960F-32BD1E970743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3404828" y="4461731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D593B35-3AB3-4614-BDF8-03DAB909ABBB}"/>
              </a:ext>
            </a:extLst>
          </p:cNvPr>
          <p:cNvCxnSpPr>
            <a:cxnSpLocks/>
            <a:stCxn id="21" idx="3"/>
            <a:endCxn id="15" idx="1"/>
          </p:cNvCxnSpPr>
          <p:nvPr/>
        </p:nvCxnSpPr>
        <p:spPr>
          <a:xfrm flipV="1">
            <a:off x="3404828" y="4902054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A503B53-113D-4775-B8A5-D4AB07FFDF7C}"/>
              </a:ext>
            </a:extLst>
          </p:cNvPr>
          <p:cNvCxnSpPr>
            <a:cxnSpLocks/>
          </p:cNvCxnSpPr>
          <p:nvPr/>
        </p:nvCxnSpPr>
        <p:spPr>
          <a:xfrm flipH="1">
            <a:off x="4160912" y="4546877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A776450-C6EE-463C-9D70-E8C53E2FE175}"/>
              </a:ext>
            </a:extLst>
          </p:cNvPr>
          <p:cNvSpPr/>
          <p:nvPr/>
        </p:nvSpPr>
        <p:spPr>
          <a:xfrm>
            <a:off x="4916996" y="393531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80C55BA-784D-498B-B455-190DA867D076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 flipV="1">
            <a:off x="3404828" y="4169344"/>
            <a:ext cx="1512168" cy="29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205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연산자</a:t>
            </a:r>
            <a:r>
              <a:rPr lang="en-US" altLang="ko-KR" sz="2000" b="1">
                <a:latin typeface="+mj-ea"/>
                <a:ea typeface="+mj-ea"/>
              </a:rPr>
              <a:t>(Operator)</a:t>
            </a:r>
            <a:r>
              <a:rPr lang="ko-KR" altLang="en-US" sz="2000" b="1">
                <a:latin typeface="+mj-ea"/>
                <a:ea typeface="+mj-ea"/>
              </a:rPr>
              <a:t>와 피연산자</a:t>
            </a:r>
            <a:r>
              <a:rPr lang="en-US" altLang="ko-KR" sz="2000" b="1">
                <a:latin typeface="+mj-ea"/>
                <a:ea typeface="+mj-ea"/>
              </a:rPr>
              <a:t>(operand)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6E872-B54B-4C7F-ACE3-BEC86331F138}"/>
              </a:ext>
            </a:extLst>
          </p:cNvPr>
          <p:cNvSpPr txBox="1"/>
          <p:nvPr/>
        </p:nvSpPr>
        <p:spPr>
          <a:xfrm>
            <a:off x="722530" y="1268760"/>
            <a:ext cx="604203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, -, * , /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같은 기호들을 연산자라고 칭함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연산자에 의해 계산이 되는 숫자들은 피연산자라칭 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 + 2”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피연산자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+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연산자임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수식에서 연산자의 역할은 수학에서 연산자와 동일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연산의 순서는 수학에서 연산순서와 같음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문자간에도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연산이 가능함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69717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930519"/>
            <a:ext cx="8377812" cy="241226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test(t):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 :",t)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test(x)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160748"/>
            <a:ext cx="64720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변수가 사용되는 범위 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함수 또는 메인 프로그램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지역변수</a:t>
            </a:r>
            <a:r>
              <a:rPr lang="en-US" altLang="ko-KR" b="1">
                <a:latin typeface="+mj-ea"/>
                <a:ea typeface="+mj-ea"/>
              </a:rPr>
              <a:t>(Local variable) : </a:t>
            </a:r>
            <a:r>
              <a:rPr lang="ko-KR" altLang="en-US" b="1">
                <a:latin typeface="+mj-ea"/>
                <a:ea typeface="+mj-ea"/>
              </a:rPr>
              <a:t>함수내에서만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전역변수</a:t>
            </a:r>
            <a:r>
              <a:rPr lang="en-US" altLang="ko-KR" b="1">
                <a:latin typeface="+mj-ea"/>
                <a:ea typeface="+mj-ea"/>
              </a:rPr>
              <a:t>(Global variable) : </a:t>
            </a:r>
            <a:r>
              <a:rPr lang="ko-KR" altLang="en-US" b="1">
                <a:latin typeface="+mj-ea"/>
                <a:ea typeface="+mj-ea"/>
              </a:rPr>
              <a:t>프로그램 전체에서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842299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168861"/>
            <a:ext cx="8377812" cy="201622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 "I love London!"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"I love Paris!"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908720"/>
            <a:ext cx="64720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전역변수는 함수에서 사용가능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But, </a:t>
            </a:r>
            <a:r>
              <a:rPr lang="ko-KR" altLang="en-US" b="1">
                <a:latin typeface="+mj-ea"/>
                <a:ea typeface="+mj-ea"/>
              </a:rPr>
              <a:t>함수 내에 전역변수와 같은 이름의 변수를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선언하면 새로운 지역 변수가 생김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C746969-445E-42B2-8620-1876806B7D08}"/>
              </a:ext>
            </a:extLst>
          </p:cNvPr>
          <p:cNvSpPr/>
          <p:nvPr/>
        </p:nvSpPr>
        <p:spPr>
          <a:xfrm>
            <a:off x="2468724" y="4782702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0F6039-D27F-478E-B8F0-1C3FF833F7F0}"/>
              </a:ext>
            </a:extLst>
          </p:cNvPr>
          <p:cNvSpPr/>
          <p:nvPr/>
        </p:nvSpPr>
        <p:spPr>
          <a:xfrm>
            <a:off x="1820652" y="4566678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9642B3-2988-4E18-AD11-DF75142CF8F1}"/>
              </a:ext>
            </a:extLst>
          </p:cNvPr>
          <p:cNvSpPr/>
          <p:nvPr/>
        </p:nvSpPr>
        <p:spPr>
          <a:xfrm>
            <a:off x="1337982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97C03C-FA5A-4883-BD30-D2BF2C80791B}"/>
              </a:ext>
            </a:extLst>
          </p:cNvPr>
          <p:cNvSpPr txBox="1"/>
          <p:nvPr/>
        </p:nvSpPr>
        <p:spPr>
          <a:xfrm>
            <a:off x="1386454" y="49529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D58F75-077C-459E-AF2F-E9C96A0ADE1E}"/>
              </a:ext>
            </a:extLst>
          </p:cNvPr>
          <p:cNvSpPr txBox="1"/>
          <p:nvPr/>
        </p:nvSpPr>
        <p:spPr>
          <a:xfrm>
            <a:off x="641149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9E2D46A-9E95-4716-80E4-42FEB937DEE3}"/>
              </a:ext>
            </a:extLst>
          </p:cNvPr>
          <p:cNvSpPr/>
          <p:nvPr/>
        </p:nvSpPr>
        <p:spPr>
          <a:xfrm>
            <a:off x="2468724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4EC6BBA-C226-4A88-A239-13A96222AE1F}"/>
              </a:ext>
            </a:extLst>
          </p:cNvPr>
          <p:cNvCxnSpPr>
            <a:cxnSpLocks/>
            <a:stCxn id="16" idx="3"/>
            <a:endCxn id="2" idx="1"/>
          </p:cNvCxnSpPr>
          <p:nvPr/>
        </p:nvCxnSpPr>
        <p:spPr>
          <a:xfrm flipV="1">
            <a:off x="3548844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5B8D77-1C04-4FC1-96DF-8C14A8045F88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 flipV="1">
            <a:off x="3548844" y="4964893"/>
            <a:ext cx="1620180" cy="33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0131F3-254D-4067-A4B1-4E5C1AFB69C6}"/>
              </a:ext>
            </a:extLst>
          </p:cNvPr>
          <p:cNvSpPr txBox="1"/>
          <p:nvPr/>
        </p:nvSpPr>
        <p:spPr>
          <a:xfrm>
            <a:off x="5169024" y="580526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Paris!"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9FC654-2D34-484A-8769-9C20C71A6C04}"/>
              </a:ext>
            </a:extLst>
          </p:cNvPr>
          <p:cNvSpPr txBox="1"/>
          <p:nvPr/>
        </p:nvSpPr>
        <p:spPr>
          <a:xfrm>
            <a:off x="5169024" y="478022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London!"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9259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59141" y="1664804"/>
            <a:ext cx="8377812" cy="2586713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global 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="I love London!"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="I love Paris!"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017999"/>
            <a:ext cx="64720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내에서 전역변수 사용 시 </a:t>
            </a:r>
            <a:r>
              <a:rPr lang="en-US" altLang="ko-KR" b="1">
                <a:latin typeface="+mj-ea"/>
                <a:ea typeface="+mj-ea"/>
              </a:rPr>
              <a:t>global </a:t>
            </a:r>
            <a:r>
              <a:rPr lang="ko-KR" altLang="en-US" b="1">
                <a:latin typeface="+mj-ea"/>
                <a:ea typeface="+mj-ea"/>
              </a:rPr>
              <a:t>키워드 사용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9BE887-25AD-4455-A8E7-857B85D29427}"/>
              </a:ext>
            </a:extLst>
          </p:cNvPr>
          <p:cNvSpPr/>
          <p:nvPr/>
        </p:nvSpPr>
        <p:spPr>
          <a:xfrm>
            <a:off x="1820652" y="4566678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90EE64-C2C0-4A20-AA70-4D31BD2EC157}"/>
              </a:ext>
            </a:extLst>
          </p:cNvPr>
          <p:cNvSpPr/>
          <p:nvPr/>
        </p:nvSpPr>
        <p:spPr>
          <a:xfrm>
            <a:off x="1337982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BAFF0-8962-48F9-ACA9-BF0AEDB0F65B}"/>
              </a:ext>
            </a:extLst>
          </p:cNvPr>
          <p:cNvSpPr txBox="1"/>
          <p:nvPr/>
        </p:nvSpPr>
        <p:spPr>
          <a:xfrm>
            <a:off x="1386454" y="49529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DCBC7-AAED-4571-BA62-76703428FD71}"/>
              </a:ext>
            </a:extLst>
          </p:cNvPr>
          <p:cNvSpPr txBox="1"/>
          <p:nvPr/>
        </p:nvSpPr>
        <p:spPr>
          <a:xfrm>
            <a:off x="641149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C7B95FD-3F9A-4AD6-8768-C53726541645}"/>
              </a:ext>
            </a:extLst>
          </p:cNvPr>
          <p:cNvSpPr/>
          <p:nvPr/>
        </p:nvSpPr>
        <p:spPr>
          <a:xfrm>
            <a:off x="2468724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67F665-5439-4FCB-9CAD-4E13F84170B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548844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0390673-EDD8-4C8D-B28C-1893C0DCCA2A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 flipV="1">
            <a:off x="3548844" y="4964893"/>
            <a:ext cx="1620180" cy="1149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EC63D4-3ABB-41DD-9A0D-C62FF3367240}"/>
              </a:ext>
            </a:extLst>
          </p:cNvPr>
          <p:cNvSpPr txBox="1"/>
          <p:nvPr/>
        </p:nvSpPr>
        <p:spPr>
          <a:xfrm>
            <a:off x="5169024" y="580526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Paris!"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724D2D-AD6E-406F-8C8C-0B1138ABBFD4}"/>
              </a:ext>
            </a:extLst>
          </p:cNvPr>
          <p:cNvSpPr txBox="1"/>
          <p:nvPr/>
        </p:nvSpPr>
        <p:spPr>
          <a:xfrm>
            <a:off x="5169024" y="478022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London!"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2730D50-14BC-41CF-AE14-BF1BA03AA937}"/>
              </a:ext>
            </a:extLst>
          </p:cNvPr>
          <p:cNvCxnSpPr>
            <a:cxnSpLocks/>
          </p:cNvCxnSpPr>
          <p:nvPr/>
        </p:nvCxnSpPr>
        <p:spPr>
          <a:xfrm flipH="1">
            <a:off x="4546263" y="5898391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49985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59141" y="1664804"/>
            <a:ext cx="8377812" cy="2586713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017999"/>
            <a:ext cx="70121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내에서 전역변수 읽기만할 경우는 </a:t>
            </a:r>
            <a:r>
              <a:rPr lang="en-US" altLang="ko-KR" b="1">
                <a:latin typeface="+mj-ea"/>
                <a:ea typeface="+mj-ea"/>
              </a:rPr>
              <a:t>global </a:t>
            </a:r>
            <a:r>
              <a:rPr lang="ko-KR" altLang="en-US" b="1">
                <a:latin typeface="+mj-ea"/>
                <a:ea typeface="+mj-ea"/>
              </a:rPr>
              <a:t>키워드 없어도 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9BE887-25AD-4455-A8E7-857B85D29427}"/>
              </a:ext>
            </a:extLst>
          </p:cNvPr>
          <p:cNvSpPr/>
          <p:nvPr/>
        </p:nvSpPr>
        <p:spPr>
          <a:xfrm>
            <a:off x="2476474" y="4566678"/>
            <a:ext cx="213787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90EE64-C2C0-4A20-AA70-4D31BD2EC157}"/>
              </a:ext>
            </a:extLst>
          </p:cNvPr>
          <p:cNvSpPr/>
          <p:nvPr/>
        </p:nvSpPr>
        <p:spPr>
          <a:xfrm>
            <a:off x="1863424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BAFF0-8962-48F9-ACA9-BF0AEDB0F65B}"/>
              </a:ext>
            </a:extLst>
          </p:cNvPr>
          <p:cNvSpPr txBox="1"/>
          <p:nvPr/>
        </p:nvSpPr>
        <p:spPr>
          <a:xfrm>
            <a:off x="1911896" y="495299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foo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DCBC7-AAED-4571-BA62-76703428FD71}"/>
              </a:ext>
            </a:extLst>
          </p:cNvPr>
          <p:cNvSpPr txBox="1"/>
          <p:nvPr/>
        </p:nvSpPr>
        <p:spPr>
          <a:xfrm>
            <a:off x="1166591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C7B95FD-3F9A-4AD6-8768-C53726541645}"/>
              </a:ext>
            </a:extLst>
          </p:cNvPr>
          <p:cNvSpPr/>
          <p:nvPr/>
        </p:nvSpPr>
        <p:spPr>
          <a:xfrm>
            <a:off x="2994166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67F665-5439-4FCB-9CAD-4E13F84170B9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074286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C1A0B6-7551-44C7-B652-9ADF84F9243D}"/>
              </a:ext>
            </a:extLst>
          </p:cNvPr>
          <p:cNvSpPr/>
          <p:nvPr/>
        </p:nvSpPr>
        <p:spPr>
          <a:xfrm>
            <a:off x="5694466" y="5805264"/>
            <a:ext cx="590682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19120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Keyword arguments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560512" y="1700808"/>
            <a:ext cx="8712968" cy="1728192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print_somthing(my_name,your_name):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print("Hello {0}, My name is {1}".format(your_name,my_name))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print_somthing("Hong","group")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print_somthing(your_name="group",my_name="Hong")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함수에 입력되는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의 변수명을 사용</a:t>
            </a:r>
            <a:r>
              <a:rPr lang="en-US" altLang="ko-KR" b="1">
                <a:latin typeface="+mj-ea"/>
                <a:ea typeface="+mj-ea"/>
              </a:rPr>
              <a:t>, arguments</a:t>
            </a:r>
            <a:r>
              <a:rPr lang="ko-KR" altLang="en-US" b="1">
                <a:latin typeface="+mj-ea"/>
                <a:ea typeface="+mj-ea"/>
              </a:rPr>
              <a:t>를 넘김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9A3AF94-7B71-4265-8708-351B1ECD0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66" y="3505089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Default arguments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F1905A-57B0-456F-86AF-638434B50FD6}"/>
              </a:ext>
            </a:extLst>
          </p:cNvPr>
          <p:cNvGrpSpPr/>
          <p:nvPr/>
        </p:nvGrpSpPr>
        <p:grpSpPr>
          <a:xfrm>
            <a:off x="573358" y="4473116"/>
            <a:ext cx="8712968" cy="1728192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CD19FE8-5B24-4D3B-8E13-B71E9924B4D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EE4B14F-15BC-4921-A528-D7F7ECA08BD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print_somthing(my_name,your_name="none name"):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print("Hello {0}, My name is {1}".format(your_name,my_name))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print_somthing("Hong","group")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print_somthing(your_name="group",my_name="Hong")</a:t>
              </a:r>
            </a:p>
          </p:txBody>
        </p:sp>
      </p:grpSp>
      <p:sp>
        <p:nvSpPr>
          <p:cNvPr id="14" name="Rectangle 8">
            <a:extLst>
              <a:ext uri="{FF2B5EF4-FFF2-40B4-BE49-F238E27FC236}">
                <a16:creationId xmlns:a16="http://schemas.microsoft.com/office/drawing/2014/main" id="{328F2B1C-4134-4CFE-A7F4-DBEFCFCA2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83" y="4005064"/>
            <a:ext cx="71703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parameter</a:t>
            </a:r>
            <a:r>
              <a:rPr lang="ko-KR" altLang="en-US" b="1">
                <a:latin typeface="+mj-ea"/>
                <a:ea typeface="+mj-ea"/>
              </a:rPr>
              <a:t>의 기본값을 사용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입력하지 않을 경우 기본값 출력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250586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가변인자</a:t>
            </a:r>
            <a:r>
              <a:rPr lang="en-US" altLang="ko-KR" sz="2000" b="1">
                <a:latin typeface="+mj-ea"/>
                <a:ea typeface="+mj-ea"/>
              </a:rPr>
              <a:t>(Variable-length)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개수가 정해지지 않은 변수를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로 사용하는 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Keyword arguments</a:t>
            </a:r>
            <a:r>
              <a:rPr lang="ko-KR" altLang="en-US" b="1">
                <a:latin typeface="+mj-ea"/>
                <a:ea typeface="+mj-ea"/>
              </a:rPr>
              <a:t>와 함께</a:t>
            </a:r>
            <a:r>
              <a:rPr lang="en-US" altLang="ko-KR" b="1">
                <a:latin typeface="+mj-ea"/>
                <a:ea typeface="+mj-ea"/>
              </a:rPr>
              <a:t>, argument </a:t>
            </a:r>
            <a:r>
              <a:rPr lang="ko-KR" altLang="en-US" b="1">
                <a:latin typeface="+mj-ea"/>
                <a:ea typeface="+mj-ea"/>
              </a:rPr>
              <a:t>추가가 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Asterisk(*) </a:t>
            </a:r>
            <a:r>
              <a:rPr lang="ko-KR" altLang="en-US" b="1">
                <a:latin typeface="+mj-ea"/>
                <a:ea typeface="+mj-ea"/>
              </a:rPr>
              <a:t>기호를 사용하여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를 표시함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입력된 값은 </a:t>
            </a:r>
            <a:r>
              <a:rPr lang="en-US" altLang="ko-KR" b="1">
                <a:latin typeface="+mj-ea"/>
                <a:ea typeface="+mj-ea"/>
              </a:rPr>
              <a:t>tupletype</a:t>
            </a:r>
            <a:r>
              <a:rPr lang="ko-KR" altLang="en-US" b="1">
                <a:latin typeface="+mj-ea"/>
                <a:ea typeface="+mj-ea"/>
              </a:rPr>
              <a:t>으로 사용할 수 있음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오직 한개만 맨 마지막 </a:t>
            </a: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위치에 사용 가능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일반적으로 *</a:t>
            </a:r>
            <a:r>
              <a:rPr lang="en-US" altLang="ko-KR" b="1">
                <a:latin typeface="+mj-ea"/>
                <a:ea typeface="+mj-ea"/>
              </a:rPr>
              <a:t>args</a:t>
            </a:r>
            <a:r>
              <a:rPr lang="ko-KR" altLang="en-US" b="1">
                <a:latin typeface="+mj-ea"/>
                <a:ea typeface="+mj-ea"/>
              </a:rPr>
              <a:t>를 변수명으로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기존 </a:t>
            </a: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이후에 나오는 값을 </a:t>
            </a:r>
            <a:r>
              <a:rPr lang="en-US" altLang="ko-KR" b="1">
                <a:latin typeface="+mj-ea"/>
                <a:ea typeface="+mj-ea"/>
              </a:rPr>
              <a:t>tuple</a:t>
            </a:r>
            <a:r>
              <a:rPr lang="ko-KR" altLang="en-US" b="1">
                <a:latin typeface="+mj-ea"/>
                <a:ea typeface="+mj-ea"/>
              </a:rPr>
              <a:t>로 저장함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52567" y="4473116"/>
            <a:ext cx="8620913" cy="187220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asterisk_test(a, b, *args):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print(args)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a + b + sum(args)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ret = asterisk_test(1,2,3,4,5)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print(ret)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208186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키워드 가변인자</a:t>
            </a:r>
            <a:r>
              <a:rPr lang="en-US" altLang="ko-KR" sz="2000" b="1">
                <a:latin typeface="+mj-ea"/>
                <a:ea typeface="+mj-ea"/>
              </a:rPr>
              <a:t>(Keyword variable-length 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Parameter </a:t>
            </a:r>
            <a:r>
              <a:rPr lang="ko-KR" altLang="en-US" b="1">
                <a:latin typeface="+mj-ea"/>
                <a:ea typeface="+mj-ea"/>
              </a:rPr>
              <a:t>이름을 따로 지정하지 않고 입력하는 방법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Asterisk(*) </a:t>
            </a:r>
            <a:r>
              <a:rPr lang="ko-KR" altLang="en-US" b="1">
                <a:latin typeface="+mj-ea"/>
                <a:ea typeface="+mj-ea"/>
              </a:rPr>
              <a:t>두개를 사용하여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를 표시함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입력된 값은 </a:t>
            </a:r>
            <a:r>
              <a:rPr lang="en-US" altLang="ko-KR" b="1">
                <a:latin typeface="+mj-ea"/>
                <a:ea typeface="+mj-ea"/>
              </a:rPr>
              <a:t>dicttype</a:t>
            </a:r>
            <a:r>
              <a:rPr lang="ko-KR" altLang="en-US" b="1">
                <a:latin typeface="+mj-ea"/>
                <a:ea typeface="+mj-ea"/>
              </a:rPr>
              <a:t>으로 사용할 수 있음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오직 한개만 기존 가변인자 다음에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52567" y="3248980"/>
            <a:ext cx="8620913" cy="249483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cheeseshop(kind, *arguments, **keywords):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Do you have any", kind, "?")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I'm sorry, we're all out of", kind)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arg in arguments: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print(arg)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 * 40)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kw in keywords: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print(kw, ":", keywords[kw])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77106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키워드가변인자</a:t>
            </a:r>
            <a:r>
              <a:rPr lang="en-US" altLang="ko-KR" sz="2000" b="1">
                <a:latin typeface="+mj-ea"/>
                <a:ea typeface="+mj-ea"/>
              </a:rPr>
              <a:t>(Keyword variable-length 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6092" y="1304764"/>
            <a:ext cx="8620913" cy="249483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cheeseshop(kind, *arguments, **keywords):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Do you have any", kind, "?")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I'm sorry, we're all out of", kind)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arg in arguments: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print(arg)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 * 40)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kw in keywords: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print(kw, ":", keywords[kw])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005EA6B-4BF2-4074-B43B-C17D7980ACFC}"/>
              </a:ext>
            </a:extLst>
          </p:cNvPr>
          <p:cNvGrpSpPr/>
          <p:nvPr/>
        </p:nvGrpSpPr>
        <p:grpSpPr>
          <a:xfrm>
            <a:off x="636092" y="3933056"/>
            <a:ext cx="8620913" cy="169218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1B8424-FFBD-48CF-A73B-526F230987A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D1A5C9C-166F-4F6A-AA1F-0AC5E556A77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cheeseshop("Limburger", "It's very runny, sir.",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"It's really very, VERY runny, sir.",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shopkeeper="Michael Palin",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client="John Cleese",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sketch="Cheese Shop Sketch")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041423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재귀호출 사용하기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5481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hello():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print('Hello world!')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hello()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A42DD7-1359-4A65-A68E-C76B9BF9A237}"/>
              </a:ext>
            </a:extLst>
          </p:cNvPr>
          <p:cNvSpPr txBox="1"/>
          <p:nvPr/>
        </p:nvSpPr>
        <p:spPr>
          <a:xfrm>
            <a:off x="638884" y="3375865"/>
            <a:ext cx="335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hello():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print('Hello world!')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hello()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D7747-3BDF-4E0D-A0C9-662770A6BFF8}"/>
              </a:ext>
            </a:extLst>
          </p:cNvPr>
          <p:cNvSpPr txBox="1"/>
          <p:nvPr/>
        </p:nvSpPr>
        <p:spPr>
          <a:xfrm>
            <a:off x="2036676" y="4416788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C904C-2BEE-4683-95D4-7332E5DF4FAF}"/>
              </a:ext>
            </a:extLst>
          </p:cNvPr>
          <p:cNvSpPr txBox="1"/>
          <p:nvPr/>
        </p:nvSpPr>
        <p:spPr>
          <a:xfrm>
            <a:off x="2902217" y="4786120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858E58B-8F66-4B22-A0B3-BCBDFCFFDC6F}"/>
              </a:ext>
            </a:extLst>
          </p:cNvPr>
          <p:cNvCxnSpPr>
            <a:cxnSpLocks/>
            <a:stCxn id="8" idx="4"/>
            <a:endCxn id="14" idx="1"/>
          </p:cNvCxnSpPr>
          <p:nvPr/>
        </p:nvCxnSpPr>
        <p:spPr>
          <a:xfrm rot="16200000" flipH="1">
            <a:off x="1635044" y="4199821"/>
            <a:ext cx="302259" cy="501006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19B51E24-0256-479F-B4BE-55C98E0473CD}"/>
              </a:ext>
            </a:extLst>
          </p:cNvPr>
          <p:cNvSpPr/>
          <p:nvPr/>
        </p:nvSpPr>
        <p:spPr>
          <a:xfrm>
            <a:off x="1496616" y="4221088"/>
            <a:ext cx="78107" cy="781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1EFED52-6117-44BB-906B-4E003EE609B3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 rot="16200000" flipH="1">
            <a:off x="2690025" y="4758594"/>
            <a:ext cx="184666" cy="23971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C0D16C-8F3D-4282-BC4E-844431339579}"/>
              </a:ext>
            </a:extLst>
          </p:cNvPr>
          <p:cNvSpPr txBox="1"/>
          <p:nvPr/>
        </p:nvSpPr>
        <p:spPr>
          <a:xfrm>
            <a:off x="3732659" y="5149131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F9C9E-7ACD-4C84-A9CC-8E77DC329BA7}"/>
              </a:ext>
            </a:extLst>
          </p:cNvPr>
          <p:cNvSpPr txBox="1"/>
          <p:nvPr/>
        </p:nvSpPr>
        <p:spPr>
          <a:xfrm>
            <a:off x="4563101" y="5512142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246F5C-6D74-4DA5-9372-7C2921165FBF}"/>
              </a:ext>
            </a:extLst>
          </p:cNvPr>
          <p:cNvSpPr txBox="1"/>
          <p:nvPr/>
        </p:nvSpPr>
        <p:spPr>
          <a:xfrm>
            <a:off x="5393543" y="5875153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79B62BC-EA9D-4782-8325-5F953DB3CA2F}"/>
              </a:ext>
            </a:extLst>
          </p:cNvPr>
          <p:cNvCxnSpPr>
            <a:cxnSpLocks/>
            <a:stCxn id="18" idx="2"/>
            <a:endCxn id="28" idx="1"/>
          </p:cNvCxnSpPr>
          <p:nvPr/>
        </p:nvCxnSpPr>
        <p:spPr>
          <a:xfrm rot="16200000" flipH="1">
            <a:off x="3541177" y="5142314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F6C8A27-096A-4FFE-A3C0-1E4154D2B445}"/>
              </a:ext>
            </a:extLst>
          </p:cNvPr>
          <p:cNvCxnSpPr>
            <a:cxnSpLocks/>
            <a:stCxn id="28" idx="2"/>
            <a:endCxn id="29" idx="1"/>
          </p:cNvCxnSpPr>
          <p:nvPr/>
        </p:nvCxnSpPr>
        <p:spPr>
          <a:xfrm rot="16200000" flipH="1">
            <a:off x="4371619" y="5505325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F1916D6-41A3-48A0-9156-EF7C4B35301E}"/>
              </a:ext>
            </a:extLst>
          </p:cNvPr>
          <p:cNvCxnSpPr>
            <a:cxnSpLocks/>
            <a:stCxn id="29" idx="2"/>
            <a:endCxn id="30" idx="1"/>
          </p:cNvCxnSpPr>
          <p:nvPr/>
        </p:nvCxnSpPr>
        <p:spPr>
          <a:xfrm rot="16200000" flipH="1">
            <a:off x="5202061" y="5868336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37B16378-01C0-4F00-AF36-A7ECD486F0BC}"/>
              </a:ext>
            </a:extLst>
          </p:cNvPr>
          <p:cNvSpPr/>
          <p:nvPr/>
        </p:nvSpPr>
        <p:spPr>
          <a:xfrm>
            <a:off x="6447599" y="5922898"/>
            <a:ext cx="396044" cy="273840"/>
          </a:xfrm>
          <a:prstGeom prst="lef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BA6B7F-43CD-45FC-A726-18E4C17668C6}"/>
              </a:ext>
            </a:extLst>
          </p:cNvPr>
          <p:cNvSpPr txBox="1"/>
          <p:nvPr/>
        </p:nvSpPr>
        <p:spPr>
          <a:xfrm>
            <a:off x="6937702" y="5598153"/>
            <a:ext cx="2545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최대 재귀 깊이를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초과하면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RecursionError </a:t>
            </a:r>
            <a:r>
              <a:rPr lang="ko-KR" altLang="en-US">
                <a:latin typeface="Consolas" panose="020B0609020204030204" pitchFamily="49" charset="0"/>
              </a:rPr>
              <a:t>발생</a:t>
            </a:r>
          </a:p>
        </p:txBody>
      </p:sp>
    </p:spTree>
    <p:extLst>
      <p:ext uri="{BB962C8B-B14F-4D97-AF65-F5344CB8AC3E}">
        <p14:creationId xmlns:p14="http://schemas.microsoft.com/office/powerpoint/2010/main" val="140142178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재귀호출에 종료 조건 만들기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251098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hello(count):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count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print('Hello world!', count)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-=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hello(count)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hello(5)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A42DD7-1359-4A65-A68E-C76B9BF9A237}"/>
              </a:ext>
            </a:extLst>
          </p:cNvPr>
          <p:cNvSpPr txBox="1"/>
          <p:nvPr/>
        </p:nvSpPr>
        <p:spPr>
          <a:xfrm>
            <a:off x="677937" y="4016908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hello(count=5):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count -=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hello(4)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D7747-3BDF-4E0D-A0C9-662770A6BFF8}"/>
              </a:ext>
            </a:extLst>
          </p:cNvPr>
          <p:cNvSpPr txBox="1"/>
          <p:nvPr/>
        </p:nvSpPr>
        <p:spPr>
          <a:xfrm>
            <a:off x="2075729" y="5057831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hello(3)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C904C-2BEE-4683-95D4-7332E5DF4FAF}"/>
              </a:ext>
            </a:extLst>
          </p:cNvPr>
          <p:cNvSpPr txBox="1"/>
          <p:nvPr/>
        </p:nvSpPr>
        <p:spPr>
          <a:xfrm>
            <a:off x="2941270" y="5427163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hello(2)</a:t>
            </a:r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858E58B-8F66-4B22-A0B3-BCBDFCFFDC6F}"/>
              </a:ext>
            </a:extLst>
          </p:cNvPr>
          <p:cNvCxnSpPr>
            <a:cxnSpLocks/>
            <a:stCxn id="8" idx="4"/>
            <a:endCxn id="14" idx="1"/>
          </p:cNvCxnSpPr>
          <p:nvPr/>
        </p:nvCxnSpPr>
        <p:spPr>
          <a:xfrm rot="16200000" flipH="1">
            <a:off x="1674097" y="4840864"/>
            <a:ext cx="302259" cy="501006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19B51E24-0256-479F-B4BE-55C98E0473CD}"/>
              </a:ext>
            </a:extLst>
          </p:cNvPr>
          <p:cNvSpPr/>
          <p:nvPr/>
        </p:nvSpPr>
        <p:spPr>
          <a:xfrm>
            <a:off x="1535669" y="4862131"/>
            <a:ext cx="78107" cy="781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1EFED52-6117-44BB-906B-4E003EE609B3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 rot="16200000" flipH="1">
            <a:off x="2729078" y="5399637"/>
            <a:ext cx="184666" cy="23971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C0D16C-8F3D-4282-BC4E-844431339579}"/>
              </a:ext>
            </a:extLst>
          </p:cNvPr>
          <p:cNvSpPr txBox="1"/>
          <p:nvPr/>
        </p:nvSpPr>
        <p:spPr>
          <a:xfrm>
            <a:off x="3771712" y="5790174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hello(1)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F9C9E-7ACD-4C84-A9CC-8E77DC329BA7}"/>
              </a:ext>
            </a:extLst>
          </p:cNvPr>
          <p:cNvSpPr txBox="1"/>
          <p:nvPr/>
        </p:nvSpPr>
        <p:spPr>
          <a:xfrm>
            <a:off x="4602154" y="6153185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hello(0)</a:t>
            </a:r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79B62BC-EA9D-4782-8325-5F953DB3CA2F}"/>
              </a:ext>
            </a:extLst>
          </p:cNvPr>
          <p:cNvCxnSpPr>
            <a:cxnSpLocks/>
            <a:stCxn id="18" idx="2"/>
            <a:endCxn id="28" idx="1"/>
          </p:cNvCxnSpPr>
          <p:nvPr/>
        </p:nvCxnSpPr>
        <p:spPr>
          <a:xfrm rot="16200000" flipH="1">
            <a:off x="3580230" y="5783357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F6C8A27-096A-4FFE-A3C0-1E4154D2B445}"/>
              </a:ext>
            </a:extLst>
          </p:cNvPr>
          <p:cNvCxnSpPr>
            <a:cxnSpLocks/>
            <a:stCxn id="28" idx="2"/>
            <a:endCxn id="29" idx="1"/>
          </p:cNvCxnSpPr>
          <p:nvPr/>
        </p:nvCxnSpPr>
        <p:spPr>
          <a:xfrm rot="16200000" flipH="1">
            <a:off x="4410672" y="6146368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37B16378-01C0-4F00-AF36-A7ECD486F0BC}"/>
              </a:ext>
            </a:extLst>
          </p:cNvPr>
          <p:cNvSpPr/>
          <p:nvPr/>
        </p:nvSpPr>
        <p:spPr>
          <a:xfrm>
            <a:off x="5840847" y="6200931"/>
            <a:ext cx="396044" cy="273840"/>
          </a:xfrm>
          <a:prstGeom prst="lef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BA6B7F-43CD-45FC-A726-18E4C17668C6}"/>
              </a:ext>
            </a:extLst>
          </p:cNvPr>
          <p:cNvSpPr txBox="1"/>
          <p:nvPr/>
        </p:nvSpPr>
        <p:spPr>
          <a:xfrm>
            <a:off x="6330950" y="601468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종료 조건을 만족하므로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재귀호출을 끝냄</a:t>
            </a:r>
          </a:p>
        </p:txBody>
      </p:sp>
    </p:spTree>
    <p:extLst>
      <p:ext uri="{BB962C8B-B14F-4D97-AF65-F5344CB8AC3E}">
        <p14:creationId xmlns:p14="http://schemas.microsoft.com/office/powerpoint/2010/main" val="2064847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제곱승과 나머지 구하기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124744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"**" </a:t>
            </a:r>
            <a:r>
              <a:rPr lang="ko-KR" altLang="en-US" b="1">
                <a:latin typeface="+mj-ea"/>
                <a:ea typeface="+mj-ea"/>
              </a:rPr>
              <a:t>는 제곱승 계산 연산자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CC7A8-1029-43C9-B7F7-A60BA61FED6C}"/>
              </a:ext>
            </a:extLst>
          </p:cNvPr>
          <p:cNvGrpSpPr/>
          <p:nvPr/>
        </p:nvGrpSpPr>
        <p:grpSpPr>
          <a:xfrm>
            <a:off x="781446" y="1592796"/>
            <a:ext cx="8460940" cy="4680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BC85DE-58F0-409A-AEA1-F85ED5A559B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B1BAA4-932F-4E0D-AD64-CCADCFE8B90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 * 3 * 3 * 3 * 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EB9E1D-ACF6-4EF4-B8F3-86C88426171B}"/>
              </a:ext>
            </a:extLst>
          </p:cNvPr>
          <p:cNvGrpSpPr/>
          <p:nvPr/>
        </p:nvGrpSpPr>
        <p:grpSpPr>
          <a:xfrm>
            <a:off x="781446" y="2439116"/>
            <a:ext cx="8460940" cy="468052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1F39A9-C7A6-4D8C-ADEF-65D0A347BF7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9E5684-661A-4A70-92D5-35E1060FA9B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 ** 5)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Rectangle 8">
            <a:extLst>
              <a:ext uri="{FF2B5EF4-FFF2-40B4-BE49-F238E27FC236}">
                <a16:creationId xmlns:a16="http://schemas.microsoft.com/office/drawing/2014/main" id="{112DCD9F-78E6-4285-A48B-C64D65B24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730" y="3482559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"%"</a:t>
            </a:r>
            <a:r>
              <a:rPr lang="ko-KR" altLang="en-US" b="1">
                <a:latin typeface="+mj-ea"/>
                <a:ea typeface="+mj-ea"/>
              </a:rPr>
              <a:t>는 나머지를 구하는 연산자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FBE8E0-04BD-41E5-91C2-4177D14FEBE3}"/>
              </a:ext>
            </a:extLst>
          </p:cNvPr>
          <p:cNvGrpSpPr/>
          <p:nvPr/>
        </p:nvGrpSpPr>
        <p:grpSpPr>
          <a:xfrm>
            <a:off x="786644" y="3950611"/>
            <a:ext cx="8460940" cy="4680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D28B40-0416-4183-B15C-EA4DB754015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CCA20C4-4EBB-4B18-AA04-53C5FFFBBAE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/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8CCA16-8864-4C94-B084-85F593C9000D}"/>
              </a:ext>
            </a:extLst>
          </p:cNvPr>
          <p:cNvGrpSpPr/>
          <p:nvPr/>
        </p:nvGrpSpPr>
        <p:grpSpPr>
          <a:xfrm>
            <a:off x="786644" y="4823867"/>
            <a:ext cx="8460940" cy="468052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718991A-2F74-49B2-999E-EFB7B8E9A90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9043A95-2433-4137-AB86-DEAE2301CE8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print(7 %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B4624A-69BB-4AEE-B8FD-EC0D110166BF}"/>
              </a:ext>
            </a:extLst>
          </p:cNvPr>
          <p:cNvGrpSpPr/>
          <p:nvPr/>
        </p:nvGrpSpPr>
        <p:grpSpPr>
          <a:xfrm>
            <a:off x="790439" y="5697123"/>
            <a:ext cx="8460940" cy="46805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7CD74BA-E8DA-4B99-96E5-C78D85B0CA3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05BCF5E-4A77-4B3B-94F4-E76898B285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//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79485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3F1C62-7F14-4B31-A221-9E03E4D1691A}"/>
              </a:ext>
            </a:extLst>
          </p:cNvPr>
          <p:cNvSpPr/>
          <p:nvPr/>
        </p:nvSpPr>
        <p:spPr>
          <a:xfrm>
            <a:off x="848544" y="606135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합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my_sum(n):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+ my_sum(n-1)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my_sum(5)</a:t>
              </a: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F2D7A0-4FD8-4A12-85A3-0FA6C6CA5F2F}"/>
              </a:ext>
            </a:extLst>
          </p:cNvPr>
          <p:cNvCxnSpPr>
            <a:cxnSpLocks/>
          </p:cNvCxnSpPr>
          <p:nvPr/>
        </p:nvCxnSpPr>
        <p:spPr>
          <a:xfrm>
            <a:off x="848544" y="397312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EF032DF-4CBA-48D0-9607-AC214BD578E6}"/>
              </a:ext>
            </a:extLst>
          </p:cNvPr>
          <p:cNvCxnSpPr>
            <a:cxnSpLocks/>
          </p:cNvCxnSpPr>
          <p:nvPr/>
        </p:nvCxnSpPr>
        <p:spPr>
          <a:xfrm>
            <a:off x="2144688" y="397312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060988-FBE5-4C70-BB59-42623FDB9012}"/>
              </a:ext>
            </a:extLst>
          </p:cNvPr>
          <p:cNvSpPr/>
          <p:nvPr/>
        </p:nvSpPr>
        <p:spPr>
          <a:xfrm>
            <a:off x="2504728" y="6055606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5E5B6F-0D52-4192-B329-425B8F058A43}"/>
              </a:ext>
            </a:extLst>
          </p:cNvPr>
          <p:cNvSpPr/>
          <p:nvPr/>
        </p:nvSpPr>
        <p:spPr>
          <a:xfrm>
            <a:off x="4160912" y="6049854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428BCA-7BEC-49AF-88E7-FE85CD8A20D0}"/>
              </a:ext>
            </a:extLst>
          </p:cNvPr>
          <p:cNvSpPr/>
          <p:nvPr/>
        </p:nvSpPr>
        <p:spPr>
          <a:xfrm>
            <a:off x="5817096" y="604410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3B85BB-4B86-4234-8037-720C29B72673}"/>
              </a:ext>
            </a:extLst>
          </p:cNvPr>
          <p:cNvSpPr/>
          <p:nvPr/>
        </p:nvSpPr>
        <p:spPr>
          <a:xfrm>
            <a:off x="7473280" y="603835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2FCCB6-A0EC-4FC7-86E1-37E345A6C1EB}"/>
              </a:ext>
            </a:extLst>
          </p:cNvPr>
          <p:cNvSpPr/>
          <p:nvPr/>
        </p:nvSpPr>
        <p:spPr>
          <a:xfrm>
            <a:off x="2504727" y="5737612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90EFB7-0279-4477-8B0E-4154C769FE55}"/>
              </a:ext>
            </a:extLst>
          </p:cNvPr>
          <p:cNvSpPr/>
          <p:nvPr/>
        </p:nvSpPr>
        <p:spPr>
          <a:xfrm>
            <a:off x="4160912" y="573761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DE7B4-64FF-432B-AC6F-30F76980E4D5}"/>
              </a:ext>
            </a:extLst>
          </p:cNvPr>
          <p:cNvSpPr/>
          <p:nvPr/>
        </p:nvSpPr>
        <p:spPr>
          <a:xfrm>
            <a:off x="4160910" y="5425370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8B5E673-A9D4-40AD-9E7C-4C1F5448E30D}"/>
              </a:ext>
            </a:extLst>
          </p:cNvPr>
          <p:cNvSpPr/>
          <p:nvPr/>
        </p:nvSpPr>
        <p:spPr>
          <a:xfrm>
            <a:off x="5817096" y="572568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1E1240-1BDF-44DB-895D-2B0C9E99F2B8}"/>
              </a:ext>
            </a:extLst>
          </p:cNvPr>
          <p:cNvSpPr/>
          <p:nvPr/>
        </p:nvSpPr>
        <p:spPr>
          <a:xfrm>
            <a:off x="5817433" y="542537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7E3C76-1BC8-46D3-8482-CB46841ABBA4}"/>
              </a:ext>
            </a:extLst>
          </p:cNvPr>
          <p:cNvSpPr/>
          <p:nvPr/>
        </p:nvSpPr>
        <p:spPr>
          <a:xfrm>
            <a:off x="7472943" y="5720067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46FB2D-9CC3-4C88-8038-7E4D09E73B26}"/>
              </a:ext>
            </a:extLst>
          </p:cNvPr>
          <p:cNvSpPr/>
          <p:nvPr/>
        </p:nvSpPr>
        <p:spPr>
          <a:xfrm>
            <a:off x="7472943" y="5401645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7E4885-5041-433B-BC74-F814A8963FAE}"/>
              </a:ext>
            </a:extLst>
          </p:cNvPr>
          <p:cNvSpPr/>
          <p:nvPr/>
        </p:nvSpPr>
        <p:spPr>
          <a:xfrm>
            <a:off x="7473280" y="508408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D4B4BA-5010-4888-B9C1-B76F4438F4BA}"/>
              </a:ext>
            </a:extLst>
          </p:cNvPr>
          <p:cNvSpPr/>
          <p:nvPr/>
        </p:nvSpPr>
        <p:spPr>
          <a:xfrm>
            <a:off x="7472943" y="4766899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 + my_sum(0)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C6DB96C-F56F-4DBE-B672-668CFFD2DF17}"/>
              </a:ext>
            </a:extLst>
          </p:cNvPr>
          <p:cNvSpPr/>
          <p:nvPr/>
        </p:nvSpPr>
        <p:spPr>
          <a:xfrm>
            <a:off x="5817433" y="5103850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DB080BB-1382-4C9D-A9C8-E6C2C03EBCC3}"/>
              </a:ext>
            </a:extLst>
          </p:cNvPr>
          <p:cNvCxnSpPr>
            <a:cxnSpLocks/>
          </p:cNvCxnSpPr>
          <p:nvPr/>
        </p:nvCxnSpPr>
        <p:spPr>
          <a:xfrm flipH="1">
            <a:off x="848544" y="6379643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6B4CA3C-E1B0-4B97-A6B0-B42228F64814}"/>
              </a:ext>
            </a:extLst>
          </p:cNvPr>
          <p:cNvCxnSpPr>
            <a:cxnSpLocks/>
          </p:cNvCxnSpPr>
          <p:nvPr/>
        </p:nvCxnSpPr>
        <p:spPr>
          <a:xfrm flipH="1">
            <a:off x="2504728" y="6373891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59E920-F397-4667-BCE4-B6345D21F7FD}"/>
              </a:ext>
            </a:extLst>
          </p:cNvPr>
          <p:cNvCxnSpPr>
            <a:cxnSpLocks/>
          </p:cNvCxnSpPr>
          <p:nvPr/>
        </p:nvCxnSpPr>
        <p:spPr>
          <a:xfrm flipH="1">
            <a:off x="4160912" y="6368139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B639B7A-4649-4E1E-957E-9C4EF458A606}"/>
              </a:ext>
            </a:extLst>
          </p:cNvPr>
          <p:cNvCxnSpPr>
            <a:cxnSpLocks/>
          </p:cNvCxnSpPr>
          <p:nvPr/>
        </p:nvCxnSpPr>
        <p:spPr>
          <a:xfrm flipH="1">
            <a:off x="5817096" y="6362387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EE37702-2451-4529-90A1-8563EA41E357}"/>
              </a:ext>
            </a:extLst>
          </p:cNvPr>
          <p:cNvCxnSpPr>
            <a:cxnSpLocks/>
          </p:cNvCxnSpPr>
          <p:nvPr/>
        </p:nvCxnSpPr>
        <p:spPr>
          <a:xfrm flipH="1">
            <a:off x="7473280" y="635663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FE7FA06-60EB-4B49-9449-206105F52201}"/>
              </a:ext>
            </a:extLst>
          </p:cNvPr>
          <p:cNvCxnSpPr>
            <a:cxnSpLocks/>
          </p:cNvCxnSpPr>
          <p:nvPr/>
        </p:nvCxnSpPr>
        <p:spPr>
          <a:xfrm>
            <a:off x="2504728" y="3967374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F4D960A-929B-43CD-A22B-C460EAE089A1}"/>
              </a:ext>
            </a:extLst>
          </p:cNvPr>
          <p:cNvCxnSpPr>
            <a:cxnSpLocks/>
          </p:cNvCxnSpPr>
          <p:nvPr/>
        </p:nvCxnSpPr>
        <p:spPr>
          <a:xfrm>
            <a:off x="3800872" y="3967374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1FEF500-2387-49F1-A1CE-CF07AB4C2D5B}"/>
              </a:ext>
            </a:extLst>
          </p:cNvPr>
          <p:cNvCxnSpPr>
            <a:cxnSpLocks/>
          </p:cNvCxnSpPr>
          <p:nvPr/>
        </p:nvCxnSpPr>
        <p:spPr>
          <a:xfrm>
            <a:off x="4160912" y="3961622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3E64835-0B9E-4A71-B644-89E3B472E752}"/>
              </a:ext>
            </a:extLst>
          </p:cNvPr>
          <p:cNvCxnSpPr>
            <a:cxnSpLocks/>
          </p:cNvCxnSpPr>
          <p:nvPr/>
        </p:nvCxnSpPr>
        <p:spPr>
          <a:xfrm>
            <a:off x="5457056" y="3961622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B923845-EF64-4333-88C2-321D9638D710}"/>
              </a:ext>
            </a:extLst>
          </p:cNvPr>
          <p:cNvCxnSpPr>
            <a:cxnSpLocks/>
          </p:cNvCxnSpPr>
          <p:nvPr/>
        </p:nvCxnSpPr>
        <p:spPr>
          <a:xfrm>
            <a:off x="5817096" y="3955870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30377A2-011D-4B42-A193-34DCA29DB9B1}"/>
              </a:ext>
            </a:extLst>
          </p:cNvPr>
          <p:cNvCxnSpPr>
            <a:cxnSpLocks/>
          </p:cNvCxnSpPr>
          <p:nvPr/>
        </p:nvCxnSpPr>
        <p:spPr>
          <a:xfrm>
            <a:off x="7113240" y="3955870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0A17C1E-CCD4-4633-AC90-0B9E08962C8B}"/>
              </a:ext>
            </a:extLst>
          </p:cNvPr>
          <p:cNvCxnSpPr>
            <a:cxnSpLocks/>
          </p:cNvCxnSpPr>
          <p:nvPr/>
        </p:nvCxnSpPr>
        <p:spPr>
          <a:xfrm>
            <a:off x="7473280" y="395011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FB0BA0-0726-4432-8409-1025013AF329}"/>
              </a:ext>
            </a:extLst>
          </p:cNvPr>
          <p:cNvCxnSpPr>
            <a:cxnSpLocks/>
          </p:cNvCxnSpPr>
          <p:nvPr/>
        </p:nvCxnSpPr>
        <p:spPr>
          <a:xfrm>
            <a:off x="8769424" y="395011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64592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합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my_sum(n):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+ my_sum(n-1)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my_sum(5)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3B85BB-4B86-4234-8037-720C29B72673}"/>
              </a:ext>
            </a:extLst>
          </p:cNvPr>
          <p:cNvSpPr/>
          <p:nvPr/>
        </p:nvSpPr>
        <p:spPr>
          <a:xfrm>
            <a:off x="573657" y="608152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7E3C76-1BC8-46D3-8482-CB46841ABBA4}"/>
              </a:ext>
            </a:extLst>
          </p:cNvPr>
          <p:cNvSpPr/>
          <p:nvPr/>
        </p:nvSpPr>
        <p:spPr>
          <a:xfrm>
            <a:off x="573320" y="5763237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46FB2D-9CC3-4C88-8038-7E4D09E73B26}"/>
              </a:ext>
            </a:extLst>
          </p:cNvPr>
          <p:cNvSpPr/>
          <p:nvPr/>
        </p:nvSpPr>
        <p:spPr>
          <a:xfrm>
            <a:off x="573320" y="5444815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7E4885-5041-433B-BC74-F814A8963FAE}"/>
              </a:ext>
            </a:extLst>
          </p:cNvPr>
          <p:cNvSpPr/>
          <p:nvPr/>
        </p:nvSpPr>
        <p:spPr>
          <a:xfrm>
            <a:off x="573657" y="512725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D4B4BA-5010-4888-B9C1-B76F4438F4BA}"/>
              </a:ext>
            </a:extLst>
          </p:cNvPr>
          <p:cNvSpPr/>
          <p:nvPr/>
        </p:nvSpPr>
        <p:spPr>
          <a:xfrm>
            <a:off x="573320" y="4810069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my_sum(0) return 1 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EE37702-2451-4529-90A1-8563EA41E357}"/>
              </a:ext>
            </a:extLst>
          </p:cNvPr>
          <p:cNvCxnSpPr>
            <a:cxnSpLocks/>
          </p:cNvCxnSpPr>
          <p:nvPr/>
        </p:nvCxnSpPr>
        <p:spPr>
          <a:xfrm flipH="1">
            <a:off x="573657" y="639980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3F1C62-7F14-4B31-A221-9E03E4D1691A}"/>
              </a:ext>
            </a:extLst>
          </p:cNvPr>
          <p:cNvSpPr/>
          <p:nvPr/>
        </p:nvSpPr>
        <p:spPr>
          <a:xfrm>
            <a:off x="7599371" y="605737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F2D7A0-4FD8-4A12-85A3-0FA6C6CA5F2F}"/>
              </a:ext>
            </a:extLst>
          </p:cNvPr>
          <p:cNvCxnSpPr>
            <a:cxnSpLocks/>
          </p:cNvCxnSpPr>
          <p:nvPr/>
        </p:nvCxnSpPr>
        <p:spPr>
          <a:xfrm>
            <a:off x="7599371" y="396914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EF032DF-4CBA-48D0-9607-AC214BD578E6}"/>
              </a:ext>
            </a:extLst>
          </p:cNvPr>
          <p:cNvCxnSpPr>
            <a:cxnSpLocks/>
          </p:cNvCxnSpPr>
          <p:nvPr/>
        </p:nvCxnSpPr>
        <p:spPr>
          <a:xfrm>
            <a:off x="8895515" y="396914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060988-FBE5-4C70-BB59-42623FDB9012}"/>
              </a:ext>
            </a:extLst>
          </p:cNvPr>
          <p:cNvSpPr/>
          <p:nvPr/>
        </p:nvSpPr>
        <p:spPr>
          <a:xfrm>
            <a:off x="5817215" y="606313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5E5B6F-0D52-4192-B329-425B8F058A43}"/>
              </a:ext>
            </a:extLst>
          </p:cNvPr>
          <p:cNvSpPr/>
          <p:nvPr/>
        </p:nvSpPr>
        <p:spPr>
          <a:xfrm>
            <a:off x="4069590" y="6068881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428BCA-7BEC-49AF-88E7-FE85CD8A20D0}"/>
              </a:ext>
            </a:extLst>
          </p:cNvPr>
          <p:cNvSpPr/>
          <p:nvPr/>
        </p:nvSpPr>
        <p:spPr>
          <a:xfrm>
            <a:off x="2321624" y="608152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2FCCB6-A0EC-4FC7-86E1-37E345A6C1EB}"/>
              </a:ext>
            </a:extLst>
          </p:cNvPr>
          <p:cNvSpPr/>
          <p:nvPr/>
        </p:nvSpPr>
        <p:spPr>
          <a:xfrm>
            <a:off x="5817214" y="5745136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90EFB7-0279-4477-8B0E-4154C769FE55}"/>
              </a:ext>
            </a:extLst>
          </p:cNvPr>
          <p:cNvSpPr/>
          <p:nvPr/>
        </p:nvSpPr>
        <p:spPr>
          <a:xfrm>
            <a:off x="4069590" y="5756639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DE7B4-64FF-432B-AC6F-30F76980E4D5}"/>
              </a:ext>
            </a:extLst>
          </p:cNvPr>
          <p:cNvSpPr/>
          <p:nvPr/>
        </p:nvSpPr>
        <p:spPr>
          <a:xfrm>
            <a:off x="4069588" y="5444397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8B5E673-A9D4-40AD-9E7C-4C1F5448E30D}"/>
              </a:ext>
            </a:extLst>
          </p:cNvPr>
          <p:cNvSpPr/>
          <p:nvPr/>
        </p:nvSpPr>
        <p:spPr>
          <a:xfrm>
            <a:off x="2321624" y="5763098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1E1240-1BDF-44DB-895D-2B0C9E99F2B8}"/>
              </a:ext>
            </a:extLst>
          </p:cNvPr>
          <p:cNvSpPr/>
          <p:nvPr/>
        </p:nvSpPr>
        <p:spPr>
          <a:xfrm>
            <a:off x="2321961" y="5462788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C6DB96C-F56F-4DBE-B672-668CFFD2DF17}"/>
              </a:ext>
            </a:extLst>
          </p:cNvPr>
          <p:cNvSpPr/>
          <p:nvPr/>
        </p:nvSpPr>
        <p:spPr>
          <a:xfrm>
            <a:off x="2321961" y="514126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DB080BB-1382-4C9D-A9C8-E6C2C03EBCC3}"/>
              </a:ext>
            </a:extLst>
          </p:cNvPr>
          <p:cNvCxnSpPr>
            <a:cxnSpLocks/>
          </p:cNvCxnSpPr>
          <p:nvPr/>
        </p:nvCxnSpPr>
        <p:spPr>
          <a:xfrm flipH="1">
            <a:off x="7599371" y="6375663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6B4CA3C-E1B0-4B97-A6B0-B42228F64814}"/>
              </a:ext>
            </a:extLst>
          </p:cNvPr>
          <p:cNvCxnSpPr>
            <a:cxnSpLocks/>
          </p:cNvCxnSpPr>
          <p:nvPr/>
        </p:nvCxnSpPr>
        <p:spPr>
          <a:xfrm flipH="1">
            <a:off x="5817215" y="638141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59E920-F397-4667-BCE4-B6345D21F7FD}"/>
              </a:ext>
            </a:extLst>
          </p:cNvPr>
          <p:cNvCxnSpPr>
            <a:cxnSpLocks/>
          </p:cNvCxnSpPr>
          <p:nvPr/>
        </p:nvCxnSpPr>
        <p:spPr>
          <a:xfrm flipH="1">
            <a:off x="4069590" y="6387166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B639B7A-4649-4E1E-957E-9C4EF458A606}"/>
              </a:ext>
            </a:extLst>
          </p:cNvPr>
          <p:cNvCxnSpPr>
            <a:cxnSpLocks/>
          </p:cNvCxnSpPr>
          <p:nvPr/>
        </p:nvCxnSpPr>
        <p:spPr>
          <a:xfrm flipH="1">
            <a:off x="2321624" y="639980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FE7FA06-60EB-4B49-9449-206105F52201}"/>
              </a:ext>
            </a:extLst>
          </p:cNvPr>
          <p:cNvCxnSpPr>
            <a:cxnSpLocks/>
          </p:cNvCxnSpPr>
          <p:nvPr/>
        </p:nvCxnSpPr>
        <p:spPr>
          <a:xfrm>
            <a:off x="5817215" y="397489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F4D960A-929B-43CD-A22B-C460EAE089A1}"/>
              </a:ext>
            </a:extLst>
          </p:cNvPr>
          <p:cNvCxnSpPr>
            <a:cxnSpLocks/>
          </p:cNvCxnSpPr>
          <p:nvPr/>
        </p:nvCxnSpPr>
        <p:spPr>
          <a:xfrm>
            <a:off x="7113359" y="397489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1FEF500-2387-49F1-A1CE-CF07AB4C2D5B}"/>
              </a:ext>
            </a:extLst>
          </p:cNvPr>
          <p:cNvCxnSpPr>
            <a:cxnSpLocks/>
          </p:cNvCxnSpPr>
          <p:nvPr/>
        </p:nvCxnSpPr>
        <p:spPr>
          <a:xfrm>
            <a:off x="4069590" y="3980649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3E64835-0B9E-4A71-B644-89E3B472E752}"/>
              </a:ext>
            </a:extLst>
          </p:cNvPr>
          <p:cNvCxnSpPr>
            <a:cxnSpLocks/>
          </p:cNvCxnSpPr>
          <p:nvPr/>
        </p:nvCxnSpPr>
        <p:spPr>
          <a:xfrm>
            <a:off x="5365734" y="3980649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B923845-EF64-4333-88C2-321D9638D710}"/>
              </a:ext>
            </a:extLst>
          </p:cNvPr>
          <p:cNvCxnSpPr>
            <a:cxnSpLocks/>
          </p:cNvCxnSpPr>
          <p:nvPr/>
        </p:nvCxnSpPr>
        <p:spPr>
          <a:xfrm>
            <a:off x="2321624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30377A2-011D-4B42-A193-34DCA29DB9B1}"/>
              </a:ext>
            </a:extLst>
          </p:cNvPr>
          <p:cNvCxnSpPr>
            <a:cxnSpLocks/>
          </p:cNvCxnSpPr>
          <p:nvPr/>
        </p:nvCxnSpPr>
        <p:spPr>
          <a:xfrm>
            <a:off x="3617768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0A17C1E-CCD4-4633-AC90-0B9E08962C8B}"/>
              </a:ext>
            </a:extLst>
          </p:cNvPr>
          <p:cNvCxnSpPr>
            <a:cxnSpLocks/>
          </p:cNvCxnSpPr>
          <p:nvPr/>
        </p:nvCxnSpPr>
        <p:spPr>
          <a:xfrm>
            <a:off x="573657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FB0BA0-0726-4432-8409-1025013AF329}"/>
              </a:ext>
            </a:extLst>
          </p:cNvPr>
          <p:cNvCxnSpPr>
            <a:cxnSpLocks/>
          </p:cNvCxnSpPr>
          <p:nvPr/>
        </p:nvCxnSpPr>
        <p:spPr>
          <a:xfrm>
            <a:off x="1869801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0FB96567-1315-4425-A7EF-A899D71E7AB9}"/>
              </a:ext>
            </a:extLst>
          </p:cNvPr>
          <p:cNvCxnSpPr>
            <a:stCxn id="59" idx="3"/>
            <a:endCxn id="58" idx="3"/>
          </p:cNvCxnSpPr>
          <p:nvPr/>
        </p:nvCxnSpPr>
        <p:spPr>
          <a:xfrm>
            <a:off x="1869464" y="4969211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113516-90CA-48D3-8AE7-14B3E2F2E0DC}"/>
              </a:ext>
            </a:extLst>
          </p:cNvPr>
          <p:cNvSpPr txBox="1"/>
          <p:nvPr/>
        </p:nvSpPr>
        <p:spPr>
          <a:xfrm>
            <a:off x="2022576" y="499263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3DA07A3B-58E7-480D-9573-6900078FF297}"/>
              </a:ext>
            </a:extLst>
          </p:cNvPr>
          <p:cNvCxnSpPr/>
          <p:nvPr/>
        </p:nvCxnSpPr>
        <p:spPr>
          <a:xfrm>
            <a:off x="3601198" y="5297771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DE62EB1-0043-4C1D-9080-99AF068302D5}"/>
              </a:ext>
            </a:extLst>
          </p:cNvPr>
          <p:cNvSpPr txBox="1"/>
          <p:nvPr/>
        </p:nvSpPr>
        <p:spPr>
          <a:xfrm>
            <a:off x="3754310" y="53211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3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15DE8A11-9D2E-4B3E-8F6C-9645A1658431}"/>
              </a:ext>
            </a:extLst>
          </p:cNvPr>
          <p:cNvCxnSpPr/>
          <p:nvPr/>
        </p:nvCxnSpPr>
        <p:spPr>
          <a:xfrm>
            <a:off x="5348822" y="5620755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754A494-3CCF-4BDD-965D-0925CEF6ED65}"/>
              </a:ext>
            </a:extLst>
          </p:cNvPr>
          <p:cNvSpPr txBox="1"/>
          <p:nvPr/>
        </p:nvSpPr>
        <p:spPr>
          <a:xfrm>
            <a:off x="5501934" y="56441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6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4" name="연결선: 구부러짐 63">
            <a:extLst>
              <a:ext uri="{FF2B5EF4-FFF2-40B4-BE49-F238E27FC236}">
                <a16:creationId xmlns:a16="http://schemas.microsoft.com/office/drawing/2014/main" id="{AF624974-A24A-4D8F-8E74-D8C3307F6215}"/>
              </a:ext>
            </a:extLst>
          </p:cNvPr>
          <p:cNvCxnSpPr/>
          <p:nvPr/>
        </p:nvCxnSpPr>
        <p:spPr>
          <a:xfrm>
            <a:off x="7105683" y="5914516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F9A0F6D-D38F-4DA5-90DE-27DD817E5D22}"/>
              </a:ext>
            </a:extLst>
          </p:cNvPr>
          <p:cNvSpPr txBox="1"/>
          <p:nvPr/>
        </p:nvSpPr>
        <p:spPr>
          <a:xfrm>
            <a:off x="7258795" y="59379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10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2E788E5-B13A-4CF8-B20C-5CAB2A4D02F1}"/>
              </a:ext>
            </a:extLst>
          </p:cNvPr>
          <p:cNvCxnSpPr/>
          <p:nvPr/>
        </p:nvCxnSpPr>
        <p:spPr>
          <a:xfrm>
            <a:off x="8877436" y="6222293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DB95B46-C4A3-44FD-A5A7-BFD63E091C1E}"/>
              </a:ext>
            </a:extLst>
          </p:cNvPr>
          <p:cNvSpPr txBox="1"/>
          <p:nvPr/>
        </p:nvSpPr>
        <p:spPr>
          <a:xfrm>
            <a:off x="9030548" y="62457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15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8553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팩토리얼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232756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my_fact(n):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* my_fact(n-1)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my_fact(5)</a:t>
              </a: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248980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피보나치 수 구하기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560512" y="3681028"/>
            <a:ext cx="8620913" cy="2916324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fibo(n):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 or n ==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fibo(n-2) + fibo(n-1)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my_fibo(n):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print(fibo(i), end=" 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my_fibo(5)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931576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표현식으로 함수 만들기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3140968"/>
            <a:ext cx="8620913" cy="133985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plus_ten(x):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+ 10</a:t>
              </a:r>
            </a:p>
            <a:p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plus_ten(1)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340" y="4621198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lambda 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매개변수들</a:t>
            </a:r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식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740532" y="5085184"/>
            <a:ext cx="8620913" cy="432048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lambda x : x + 10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5657604"/>
            <a:ext cx="8620913" cy="76379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 = lambda x : x + 10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plus_ten(1)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64A96F-B8B6-4C99-8FFE-D50B9410E15E}"/>
              </a:ext>
            </a:extLst>
          </p:cNvPr>
          <p:cNvSpPr txBox="1"/>
          <p:nvPr/>
        </p:nvSpPr>
        <p:spPr>
          <a:xfrm>
            <a:off x="818904" y="1269129"/>
            <a:ext cx="6490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+mj-ea"/>
                <a:ea typeface="+mj-ea"/>
              </a:rPr>
              <a:t>lambda </a:t>
            </a:r>
            <a:r>
              <a:rPr lang="ko-KR" altLang="en-US" sz="1600">
                <a:latin typeface="+mj-ea"/>
                <a:ea typeface="+mj-ea"/>
              </a:rPr>
              <a:t>키워드들 사용해서 작고 이름 없는 함수를 만들 수 있다</a:t>
            </a:r>
            <a:r>
              <a:rPr lang="en-US" altLang="ko-KR" sz="1600">
                <a:latin typeface="+mj-ea"/>
                <a:ea typeface="+mj-ea"/>
              </a:rPr>
              <a:t>. </a:t>
            </a:r>
          </a:p>
          <a:p>
            <a:pPr algn="l"/>
            <a:endParaRPr lang="en-US" altLang="ko-KR" sz="1600">
              <a:latin typeface="+mj-ea"/>
              <a:ea typeface="+mj-ea"/>
            </a:endParaRPr>
          </a:p>
          <a:p>
            <a:pPr algn="l"/>
            <a:r>
              <a:rPr lang="ko-KR" altLang="en-US" sz="1600">
                <a:latin typeface="+mj-ea"/>
                <a:ea typeface="+mj-ea"/>
              </a:rPr>
              <a:t>이 함수는 두 인자의 합을 돌려준다</a:t>
            </a:r>
            <a:r>
              <a:rPr lang="en-US" altLang="ko-KR" sz="1600">
                <a:latin typeface="+mj-ea"/>
                <a:ea typeface="+mj-ea"/>
              </a:rPr>
              <a:t>: </a:t>
            </a:r>
          </a:p>
          <a:p>
            <a:pPr algn="l"/>
            <a:r>
              <a:rPr lang="en-US" altLang="ko-KR" sz="1600">
                <a:latin typeface="+mj-ea"/>
                <a:ea typeface="+mj-ea"/>
              </a:rPr>
              <a:t>     lambda a, b: a+b </a:t>
            </a:r>
          </a:p>
          <a:p>
            <a:pPr algn="l"/>
            <a:endParaRPr lang="en-US" altLang="ko-KR" sz="1600">
              <a:latin typeface="+mj-ea"/>
              <a:ea typeface="+mj-ea"/>
            </a:endParaRPr>
          </a:p>
          <a:p>
            <a:pPr algn="l"/>
            <a:r>
              <a:rPr lang="ko-KR" altLang="en-US" sz="1600">
                <a:latin typeface="+mj-ea"/>
                <a:ea typeface="+mj-ea"/>
              </a:rPr>
              <a:t>함수 객체가 있어야 하는 곳이면 어디나 람다 함수가 사용될 수 있다</a:t>
            </a:r>
            <a:r>
              <a:rPr lang="en-US" altLang="ko-KR" sz="1600">
                <a:latin typeface="+mj-ea"/>
                <a:ea typeface="+mj-ea"/>
              </a:rPr>
              <a:t>.</a:t>
            </a:r>
            <a:endParaRPr lang="ko-KR" altLang="en-US" sz="1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169483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표현식을 인수로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1050"/>
            <a:ext cx="8620913" cy="133985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plus_ten(x):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+ 10</a:t>
              </a:r>
            </a:p>
            <a:p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list(map(plus_ten, [1, 2, 3]))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856982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표현식에 조건부 표현식 사용하기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740532" y="2816932"/>
            <a:ext cx="8620913" cy="432048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 : x + 10, [1, 2, 3]))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4401108"/>
            <a:ext cx="8620913" cy="76379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4, 5, 6, 7, 8, 9, 10]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 : str(x) if x%3 == 0 else x, a))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33170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에 객체를 여러 개 넣기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1050"/>
            <a:ext cx="8620913" cy="112383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[6, 7, 8, 9, 10]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x,y : x * y, a, b))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2816932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 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사용하기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3361058"/>
            <a:ext cx="8620913" cy="15481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&gt; 5 and x &lt; 10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[8, 3, 2, 10, 15, 7, 1, 9, 0, 11]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list(filter(f, a))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79F251D-7429-474E-8D36-13DD89F75536}"/>
              </a:ext>
            </a:extLst>
          </p:cNvPr>
          <p:cNvGrpSpPr/>
          <p:nvPr/>
        </p:nvGrpSpPr>
        <p:grpSpPr>
          <a:xfrm>
            <a:off x="738774" y="5208505"/>
            <a:ext cx="8620913" cy="776779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E1B4217-1C99-4F99-92A7-913286D1BE4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E2CEC8-EB5C-497B-8B3E-1E0A0BE282C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[8, 3, 2, 10, 15, 7, 1, 9, 0, 11]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list(filter(lambda x : x &gt; 5 and x &lt; 10, a))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521580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변수의 사용 범위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28690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3" y="3632039"/>
            <a:ext cx="8620912" cy="1885193"/>
            <a:chOff x="704528" y="1448780"/>
            <a:chExt cx="7920873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5" y="1448780"/>
              <a:ext cx="784886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92584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안에서 전역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052737"/>
            <a:ext cx="8620913" cy="217322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3" y="3632039"/>
            <a:ext cx="8620912" cy="2497261"/>
            <a:chOff x="704528" y="1448780"/>
            <a:chExt cx="7920873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5" y="1448780"/>
              <a:ext cx="784886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global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869670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안에서 함수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052737"/>
            <a:ext cx="8620913" cy="217322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print_hello():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 = 'Hello, world!'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print_message():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print(hello)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print_message()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print_hello()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45952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지역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872716"/>
            <a:ext cx="8620913" cy="266429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C8E85CA-9B08-4D6D-B038-EC6C8CE6BAEB}"/>
              </a:ext>
            </a:extLst>
          </p:cNvPr>
          <p:cNvGrpSpPr/>
          <p:nvPr/>
        </p:nvGrpSpPr>
        <p:grpSpPr>
          <a:xfrm>
            <a:off x="749990" y="3681028"/>
            <a:ext cx="8620913" cy="2969607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E5B6A86-BCFB-4C6F-93C6-1011B5B7FA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6077121-13FD-44CF-9062-F1BDD0F8236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7286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증가 또는 감소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196752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+=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+ 1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같은 의미로 증가 연산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CC7A8-1029-43C9-B7F7-A60BA61FED6C}"/>
              </a:ext>
            </a:extLst>
          </p:cNvPr>
          <p:cNvGrpSpPr/>
          <p:nvPr/>
        </p:nvGrpSpPr>
        <p:grpSpPr>
          <a:xfrm>
            <a:off x="781446" y="1664803"/>
            <a:ext cx="8460940" cy="1002301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BC85DE-58F0-409A-AEA1-F85ED5A559B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B1BAA4-932F-4E0D-AD64-CCADCFE8B90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a=a+1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1E18E1-7BDF-481B-BC8F-CEB967217E48}"/>
              </a:ext>
            </a:extLst>
          </p:cNvPr>
          <p:cNvGrpSpPr/>
          <p:nvPr/>
        </p:nvGrpSpPr>
        <p:grpSpPr>
          <a:xfrm>
            <a:off x="781446" y="2888940"/>
            <a:ext cx="8460940" cy="751918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8D7B797-D7FD-4912-A9E6-9969E461ED1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A328189-61E8-479E-8035-E0DC7543D28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a+=1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346953-6AE3-42A3-B41F-85E0C34B0241}"/>
              </a:ext>
            </a:extLst>
          </p:cNvPr>
          <p:cNvGrpSpPr/>
          <p:nvPr/>
        </p:nvGrpSpPr>
        <p:grpSpPr>
          <a:xfrm>
            <a:off x="781446" y="4781107"/>
            <a:ext cx="8460940" cy="1002301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288FC1-F6BA-4F42-A566-D30C2338643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61F4E4A-E2DD-4CC0-86ED-9713E39F0F8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a=a-1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a-=1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" name="Rectangle 8">
            <a:extLst>
              <a:ext uri="{FF2B5EF4-FFF2-40B4-BE49-F238E27FC236}">
                <a16:creationId xmlns:a16="http://schemas.microsoft.com/office/drawing/2014/main" id="{63F6FA82-3AC5-415F-98C2-0B2736ADB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4365104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-=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- 1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같은 의미로 증가 연산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3105240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nonlocal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 변수를 찾는 순서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489654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y = 100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def C():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nonlocal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nonlocal y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x = x + 30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y = y + 300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print(x)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print(y)</a:t>
              </a:r>
            </a:p>
            <a:p>
              <a:endParaRPr lang="es-E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C()    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040186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로 전역 변수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42484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y = 100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def C():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global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x = x + 30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print(x)</a:t>
              </a:r>
            </a:p>
            <a:p>
              <a:endParaRPr lang="es-E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C()    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93756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클로저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28083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mul_add(x):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a*x +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mul_add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008240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로 클로저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208823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lambda x : a*x + b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079679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클로저의 지역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37084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total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mul_add(x):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total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a*x + b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total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mul_add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59488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호출 횟수를 세는 함수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33483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counter():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count():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count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counter()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print(c(), end=' 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514526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12878" y="2060848"/>
            <a:ext cx="8620913" cy="29523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max(score)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min(score)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 = sum(score)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 = c / len(score)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a, b, c, 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 = [ 67, 45, 89, 99, 65, 64, 56, 78, 88, 97 ]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b, c, d = calc(score)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최대값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최소값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총점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=%5.2f"%(a,b,c,d))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주어진 리스트의 최대값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최소값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총점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평균을 리턴하는 함수를 구현하시오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1282573" y="2430180"/>
            <a:ext cx="2410287" cy="14401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7411E3-627B-441F-97AC-40511CBD5AF7}"/>
              </a:ext>
            </a:extLst>
          </p:cNvPr>
          <p:cNvSpPr/>
          <p:nvPr/>
        </p:nvSpPr>
        <p:spPr>
          <a:xfrm>
            <a:off x="791250" y="4399610"/>
            <a:ext cx="3225646" cy="21602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19143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12878" y="2060848"/>
            <a:ext cx="8620913" cy="29523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is_palindrome(word):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len(word) &lt; 2: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word[0] != word[-1]: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is_palindrome(word[1:-1])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print(is_palindrome("hello"))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print(is_palindrome("level"))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문자열이 회문인지 판별하고 결과를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True,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로 출력되게 만드시오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재귀호출 이용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869622" y="2576406"/>
            <a:ext cx="4587434" cy="14401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64691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488504" y="2060848"/>
            <a:ext cx="8845287" cy="20522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files = ['font', '1.png', '10.jpg', '11.gif', '2.jpg', '3.bmp']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list(filter(lambda x: x.find('.jpg')!=-1 or x.find('.png')!=-1,files))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print(temp)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확장자가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.jpg, .png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 이미지 파일만 출력되게 만드시오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.(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출력 결과는 리스트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1437580" y="2914216"/>
            <a:ext cx="7835899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65886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488504" y="2060848"/>
            <a:ext cx="8845287" cy="356439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countdown(n):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 = n+1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count():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 -=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count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countdown(n)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print(c(), end=' ')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표준 입력으로 정수가 입력된다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를 호출할 때마다 숫자가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씩 줄어들게 구현하시오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클로저 사용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649329" y="2479483"/>
            <a:ext cx="2431464" cy="1698351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774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증가 또는 감소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935310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+ 1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의미는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?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2F378E20-14FF-486F-B5C3-F6080F437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790" y="1631289"/>
            <a:ext cx="820565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만약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4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일 때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4 + 1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다시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5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가할당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(assign)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됨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즉 좌변에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할당 받는 변수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(variable)</a:t>
            </a: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우변에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기존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값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(value)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611B0DD5-97CC-4A1C-AB76-3CA6915D4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3753036"/>
            <a:ext cx="35157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++a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 </a:t>
            </a:r>
            <a:r>
              <a:rPr lang="en-US" altLang="ko-KR" b="1">
                <a:latin typeface="맑은 고딕" panose="020B0503020000020004" pitchFamily="50" charset="-127"/>
              </a:rPr>
              <a:t>a++</a:t>
            </a:r>
            <a:r>
              <a:rPr lang="ko-KR" altLang="en-US" b="1">
                <a:latin typeface="맑은 고딕" panose="020B0503020000020004" pitchFamily="50" charset="-127"/>
              </a:rPr>
              <a:t>은 지원하지 않는다</a:t>
            </a:r>
            <a:r>
              <a:rPr lang="en-US" altLang="ko-KR" b="1">
                <a:latin typeface="맑은 고딕" panose="020B0503020000020004" pitchFamily="50" charset="-127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3D66D19-A2EA-4B8C-8D73-26AA22AE4ACA}"/>
              </a:ext>
            </a:extLst>
          </p:cNvPr>
          <p:cNvGrpSpPr/>
          <p:nvPr/>
        </p:nvGrpSpPr>
        <p:grpSpPr>
          <a:xfrm>
            <a:off x="787665" y="4148705"/>
            <a:ext cx="8460940" cy="628113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873BC9D-5F9A-4A96-85CC-8058932A6F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9B8D19F-8039-449D-BD02-24FDA3EF47F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print(a++)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8E108B-DEA9-40F2-A3DD-4C7C08CB05D9}"/>
              </a:ext>
            </a:extLst>
          </p:cNvPr>
          <p:cNvGrpSpPr/>
          <p:nvPr/>
        </p:nvGrpSpPr>
        <p:grpSpPr>
          <a:xfrm>
            <a:off x="787665" y="5060334"/>
            <a:ext cx="8460940" cy="628113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CC474B7-E765-49E3-ADC0-698EB7B537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56B15A-E44D-470E-BB49-777AA96BF4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print(++a)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99028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9. </a:t>
            </a:r>
            <a:r>
              <a:rPr lang="ko-KR" altLang="en-US" b="1">
                <a:latin typeface="+mn-ea"/>
              </a:rPr>
              <a:t>객체 지향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9438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9-1 </a:t>
            </a:r>
            <a:r>
              <a:rPr lang="ko-KR" altLang="en-US" sz="1600" b="1">
                <a:latin typeface="+mn-ea"/>
              </a:rPr>
              <a:t>클래스 도입 배경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9-2 </a:t>
            </a:r>
            <a:r>
              <a:rPr lang="ko-KR" altLang="en-US" sz="1600" b="1">
                <a:latin typeface="+mn-ea"/>
              </a:rPr>
              <a:t>클래스 문법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9-3 </a:t>
            </a:r>
            <a:r>
              <a:rPr lang="ko-KR" altLang="en-US" sz="1600" b="1">
                <a:latin typeface="+mn-ea"/>
              </a:rPr>
              <a:t>상속과 다형성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8297484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성적 계산 프로그램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435648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eng=0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aver=0.0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eng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 = kor + eng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 = total / 2.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print("%4d %4d %4d %5.2f"%(kor,eng,total,aver))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85169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함수를 이용한 모듈화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532859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kor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eng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kor, eng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score_calc(kor, eng):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total = kor + eng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aver = total / 2.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total, aver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score_output(kor, eng, total, aver):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%5.2f"%(kor,eng,total,aver))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kor, eng = score_input()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total, aver = score_calc(kor, eng)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score_output = score_output(kor, eng, total, aver)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71800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딕셔너리를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532859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my_score[kor]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my_score[eng]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my_score[total] = my_score[kor] + my_score[eng]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my_score[aver] = my_score[total] / 2.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%5.2f"%(my_score[kor],my_score[eng],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my_score[total],my_score[aver]))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my_score = {kor:0, eng:0, total:0, aver:0.0}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score_input(my_score)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score_calc(my_score)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score_output(my_score)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627706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878242"/>
            <a:ext cx="8620913" cy="574898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class Student: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self.aver=0.0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my_score.kor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my_score.eng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my_score.total = my_score.kor + my_score.eng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my_score.aver = my_score.total / 2.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%5.2f"%(my_score.kor,my_score.eng,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my_score.total,my_score.aver))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my_score = Student()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score_input(my_score)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score_calc(my_score)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score_output(my_score)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008804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878242"/>
            <a:ext cx="8620913" cy="574898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class Student: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self.aver=0.0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score_input(self):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score_calc(self):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 = self.kor + self.eng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 = self.total / 2.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score_output(self):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print("-"*20)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print("%4d %4d %4d %5.2f"%(self.kor,self.eng,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self.total,self.aver))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 = Student()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st.score_input()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st.score_calc()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st.score_output()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20783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리스트를 이용한 스택구현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417093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push(Stack,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Stack.append(x)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pop(Stack):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temp = Stack[-1]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del Stack[-1]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push(Stack, 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print(pop(Stack))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65098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54006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Stack: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 = []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push(s,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s.data.append(x)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pop(Stack):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temp = s.data[-1]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del s.data[-1]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Stack()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push(s, 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print(pop(s))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03743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함수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54006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Stack: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 = []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push(self,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pop(self):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temp = self.data[-1]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del self.data[-1]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Stack()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s.push(i+1)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print(s.pop())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719234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865DB1-7A53-40DF-AE63-AD7710784B1A}"/>
              </a:ext>
            </a:extLst>
          </p:cNvPr>
          <p:cNvGrpSpPr/>
          <p:nvPr/>
        </p:nvGrpSpPr>
        <p:grpSpPr>
          <a:xfrm>
            <a:off x="642543" y="1268760"/>
            <a:ext cx="8620913" cy="756084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403571-CBCD-4B69-AC42-4155192E211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E144CE6-3447-43C5-94BF-E501A90507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MyClass: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빈 클래스 만들기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33EF02-5C78-474C-8CB7-8C86DA1900A8}"/>
              </a:ext>
            </a:extLst>
          </p:cNvPr>
          <p:cNvGrpSpPr/>
          <p:nvPr/>
        </p:nvGrpSpPr>
        <p:grpSpPr>
          <a:xfrm>
            <a:off x="642543" y="2852936"/>
            <a:ext cx="8620913" cy="128801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2F807E-5786-4545-9DCE-CC1EC26B7DE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B61901-C9EC-493C-9533-D47869EEEA3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c1 = MyClass()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print(hex(id(c1)))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C4B21DE0-5125-406E-A284-CA848196A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2452826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인스턴스 만들기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A33BF9-1CBE-474C-9103-64131167D47B}"/>
              </a:ext>
            </a:extLst>
          </p:cNvPr>
          <p:cNvSpPr/>
          <p:nvPr/>
        </p:nvSpPr>
        <p:spPr>
          <a:xfrm>
            <a:off x="1892660" y="488716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MyClass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848428-B1F9-40CF-AE94-B27A53D1CE63}"/>
              </a:ext>
            </a:extLst>
          </p:cNvPr>
          <p:cNvSpPr/>
          <p:nvPr/>
        </p:nvSpPr>
        <p:spPr>
          <a:xfrm>
            <a:off x="1892660" y="535521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8B1633F-0240-4169-9973-E98E804D6A83}"/>
              </a:ext>
            </a:extLst>
          </p:cNvPr>
          <p:cNvSpPr/>
          <p:nvPr/>
        </p:nvSpPr>
        <p:spPr>
          <a:xfrm>
            <a:off x="4088904" y="515719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E8D237-B91B-44F2-9010-837056B21523}"/>
              </a:ext>
            </a:extLst>
          </p:cNvPr>
          <p:cNvSpPr/>
          <p:nvPr/>
        </p:nvSpPr>
        <p:spPr>
          <a:xfrm>
            <a:off x="5709084" y="469295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40D856-46B2-4023-A547-6BB54E8069C1}"/>
              </a:ext>
            </a:extLst>
          </p:cNvPr>
          <p:cNvSpPr/>
          <p:nvPr/>
        </p:nvSpPr>
        <p:spPr>
          <a:xfrm>
            <a:off x="5709084" y="515719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396B3-9586-41F0-B024-4F9E646A2AF8}"/>
              </a:ext>
            </a:extLst>
          </p:cNvPr>
          <p:cNvSpPr/>
          <p:nvPr/>
        </p:nvSpPr>
        <p:spPr>
          <a:xfrm>
            <a:off x="5709084" y="562142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7837F-DDCF-43F1-8710-E5C6A54EA9FD}"/>
              </a:ext>
            </a:extLst>
          </p:cNvPr>
          <p:cNvSpPr txBox="1"/>
          <p:nvPr/>
        </p:nvSpPr>
        <p:spPr>
          <a:xfrm>
            <a:off x="3332820" y="6273316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288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정수형 ↔ 실수형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float()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int() </a:t>
            </a:r>
            <a:r>
              <a:rPr lang="ko-KR" altLang="en-US" sz="2000" b="1">
                <a:latin typeface="+mj-ea"/>
                <a:ea typeface="+mj-ea"/>
              </a:rPr>
              <a:t>함수를 사용하여 데이터의 형 변환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83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77899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5248EE-C94B-4F39-B88E-891B584314C5}"/>
              </a:ext>
            </a:extLst>
          </p:cNvPr>
          <p:cNvGrpSpPr/>
          <p:nvPr/>
        </p:nvGrpSpPr>
        <p:grpSpPr>
          <a:xfrm>
            <a:off x="777704" y="3302271"/>
            <a:ext cx="8460940" cy="782161"/>
            <a:chOff x="704528" y="1448779"/>
            <a:chExt cx="7920880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E811109-155D-4C9E-8C2D-0B06B9A04A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3D6D1A-219F-4406-960F-D6239C8BE9E0}"/>
                </a:ext>
              </a:extLst>
            </p:cNvPr>
            <p:cNvSpPr/>
            <p:nvPr/>
          </p:nvSpPr>
          <p:spPr>
            <a:xfrm>
              <a:off x="776536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a=float(10)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9702CA-386B-4E16-ABD1-39928903F296}"/>
              </a:ext>
            </a:extLst>
          </p:cNvPr>
          <p:cNvSpPr txBox="1"/>
          <p:nvPr/>
        </p:nvSpPr>
        <p:spPr>
          <a:xfrm>
            <a:off x="777704" y="408443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10.0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4670347"/>
            <a:ext cx="8460940" cy="754827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print(a/b)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26909" y="541966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3.3333333333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8096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파이썬에서는 클래스도 객체이다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33EF02-5C78-474C-8CB7-8C86DA1900A8}"/>
              </a:ext>
            </a:extLst>
          </p:cNvPr>
          <p:cNvGrpSpPr/>
          <p:nvPr/>
        </p:nvGrpSpPr>
        <p:grpSpPr>
          <a:xfrm>
            <a:off x="714551" y="1237476"/>
            <a:ext cx="8620913" cy="312762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2F807E-5786-4545-9DCE-CC1EC26B7DE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B61901-C9EC-493C-9533-D47869EEEA3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c1 = MyClass()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print(sys.getsizeof(MyClass))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print(hex(id(c1)))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print(hex(id(MyClass)))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print(c1.__class__)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print(dir(MyClass))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print(MyClass.__class__)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A33BF9-1CBE-474C-9103-64131167D47B}"/>
              </a:ext>
            </a:extLst>
          </p:cNvPr>
          <p:cNvSpPr/>
          <p:nvPr/>
        </p:nvSpPr>
        <p:spPr>
          <a:xfrm>
            <a:off x="3825138" y="488716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MyClass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848428-B1F9-40CF-AE94-B27A53D1CE63}"/>
              </a:ext>
            </a:extLst>
          </p:cNvPr>
          <p:cNvSpPr/>
          <p:nvPr/>
        </p:nvSpPr>
        <p:spPr>
          <a:xfrm>
            <a:off x="3825138" y="535521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8B1633F-0240-4169-9973-E98E804D6A83}"/>
              </a:ext>
            </a:extLst>
          </p:cNvPr>
          <p:cNvSpPr/>
          <p:nvPr/>
        </p:nvSpPr>
        <p:spPr>
          <a:xfrm>
            <a:off x="6021382" y="515719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E8D237-B91B-44F2-9010-837056B21523}"/>
              </a:ext>
            </a:extLst>
          </p:cNvPr>
          <p:cNvSpPr/>
          <p:nvPr/>
        </p:nvSpPr>
        <p:spPr>
          <a:xfrm>
            <a:off x="7641562" y="469295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40D856-46B2-4023-A547-6BB54E8069C1}"/>
              </a:ext>
            </a:extLst>
          </p:cNvPr>
          <p:cNvSpPr/>
          <p:nvPr/>
        </p:nvSpPr>
        <p:spPr>
          <a:xfrm>
            <a:off x="7641562" y="515719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396B3-9586-41F0-B024-4F9E646A2AF8}"/>
              </a:ext>
            </a:extLst>
          </p:cNvPr>
          <p:cNvSpPr/>
          <p:nvPr/>
        </p:nvSpPr>
        <p:spPr>
          <a:xfrm>
            <a:off x="7641562" y="562142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7837F-DDCF-43F1-8710-E5C6A54EA9FD}"/>
              </a:ext>
            </a:extLst>
          </p:cNvPr>
          <p:cNvSpPr txBox="1"/>
          <p:nvPr/>
        </p:nvSpPr>
        <p:spPr>
          <a:xfrm>
            <a:off x="5265298" y="6273316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3FC9AD-FD14-4E9B-823C-23BECB1F9789}"/>
              </a:ext>
            </a:extLst>
          </p:cNvPr>
          <p:cNvSpPr/>
          <p:nvPr/>
        </p:nvSpPr>
        <p:spPr>
          <a:xfrm>
            <a:off x="330171" y="488244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type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4A6E-7C90-4EE4-B85C-89404E1A06AC}"/>
              </a:ext>
            </a:extLst>
          </p:cNvPr>
          <p:cNvSpPr/>
          <p:nvPr/>
        </p:nvSpPr>
        <p:spPr>
          <a:xfrm>
            <a:off x="330171" y="535049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CEAD8E8-6B0C-4129-A65A-46ECDCE32CCF}"/>
              </a:ext>
            </a:extLst>
          </p:cNvPr>
          <p:cNvSpPr/>
          <p:nvPr/>
        </p:nvSpPr>
        <p:spPr>
          <a:xfrm>
            <a:off x="2526415" y="515247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9ADB3E-80FB-48B8-91AA-F87A885E658F}"/>
              </a:ext>
            </a:extLst>
          </p:cNvPr>
          <p:cNvSpPr txBox="1"/>
          <p:nvPr/>
        </p:nvSpPr>
        <p:spPr>
          <a:xfrm>
            <a:off x="1788848" y="6286598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18183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0913" cy="36004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width, height):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# self.* :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self.width = width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calcArea(self):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area = self.width * self.height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area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111BDD-81CA-4AC4-944D-C7CB801C3FC9}"/>
              </a:ext>
            </a:extLst>
          </p:cNvPr>
          <p:cNvSpPr/>
          <p:nvPr/>
        </p:nvSpPr>
        <p:spPr>
          <a:xfrm>
            <a:off x="1892660" y="5348956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Rectangle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31295F-48AC-4CD1-B30A-ABEBD7CE5F15}"/>
              </a:ext>
            </a:extLst>
          </p:cNvPr>
          <p:cNvSpPr/>
          <p:nvPr/>
        </p:nvSpPr>
        <p:spPr>
          <a:xfrm>
            <a:off x="1892660" y="581700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count=0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32D9406-881D-4936-87C1-C11DFB767351}"/>
              </a:ext>
            </a:extLst>
          </p:cNvPr>
          <p:cNvSpPr/>
          <p:nvPr/>
        </p:nvSpPr>
        <p:spPr>
          <a:xfrm>
            <a:off x="4196917" y="558298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612D05-E638-44C9-B2D2-38CC2C525D43}"/>
              </a:ext>
            </a:extLst>
          </p:cNvPr>
          <p:cNvSpPr/>
          <p:nvPr/>
        </p:nvSpPr>
        <p:spPr>
          <a:xfrm>
            <a:off x="5709084" y="515475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EA087A-395E-407E-808F-44E17250AA72}"/>
              </a:ext>
            </a:extLst>
          </p:cNvPr>
          <p:cNvSpPr/>
          <p:nvPr/>
        </p:nvSpPr>
        <p:spPr>
          <a:xfrm>
            <a:off x="5709084" y="561898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C2F14A-A19D-4752-8DEB-B6290F890EEC}"/>
              </a:ext>
            </a:extLst>
          </p:cNvPr>
          <p:cNvSpPr/>
          <p:nvPr/>
        </p:nvSpPr>
        <p:spPr>
          <a:xfrm>
            <a:off x="5709084" y="6083220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9B181-63A2-4E95-9E1B-BEA1404962F0}"/>
              </a:ext>
            </a:extLst>
          </p:cNvPr>
          <p:cNvSpPr txBox="1"/>
          <p:nvPr/>
        </p:nvSpPr>
        <p:spPr>
          <a:xfrm>
            <a:off x="7394133" y="49275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self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169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59"/>
            <a:ext cx="8620913" cy="160394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 = Rectangle(100, 200)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print(dir(Rectangle))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print(dir(rect))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print(id(rect.count))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print(id(Rectangle.count))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111BDD-81CA-4AC4-944D-C7CB801C3FC9}"/>
              </a:ext>
            </a:extLst>
          </p:cNvPr>
          <p:cNvSpPr/>
          <p:nvPr/>
        </p:nvSpPr>
        <p:spPr>
          <a:xfrm>
            <a:off x="2069002" y="375912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Rectangle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31295F-48AC-4CD1-B30A-ABEBD7CE5F15}"/>
              </a:ext>
            </a:extLst>
          </p:cNvPr>
          <p:cNvSpPr/>
          <p:nvPr/>
        </p:nvSpPr>
        <p:spPr>
          <a:xfrm>
            <a:off x="2069002" y="422717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count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32D9406-881D-4936-87C1-C11DFB767351}"/>
              </a:ext>
            </a:extLst>
          </p:cNvPr>
          <p:cNvSpPr/>
          <p:nvPr/>
        </p:nvSpPr>
        <p:spPr>
          <a:xfrm>
            <a:off x="4373259" y="3993148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612D05-E638-44C9-B2D2-38CC2C525D43}"/>
              </a:ext>
            </a:extLst>
          </p:cNvPr>
          <p:cNvSpPr/>
          <p:nvPr/>
        </p:nvSpPr>
        <p:spPr>
          <a:xfrm>
            <a:off x="5878287" y="392438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EA087A-395E-407E-808F-44E17250AA72}"/>
              </a:ext>
            </a:extLst>
          </p:cNvPr>
          <p:cNvSpPr/>
          <p:nvPr/>
        </p:nvSpPr>
        <p:spPr>
          <a:xfrm>
            <a:off x="5878287" y="438861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9B181-63A2-4E95-9E1B-BEA1404962F0}"/>
              </a:ext>
            </a:extLst>
          </p:cNvPr>
          <p:cNvSpPr txBox="1"/>
          <p:nvPr/>
        </p:nvSpPr>
        <p:spPr>
          <a:xfrm>
            <a:off x="7563336" y="36972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self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191F77-F7FB-4E40-9BAB-0AC9920D7D69}"/>
              </a:ext>
            </a:extLst>
          </p:cNvPr>
          <p:cNvSpPr/>
          <p:nvPr/>
        </p:nvSpPr>
        <p:spPr>
          <a:xfrm>
            <a:off x="2069002" y="4698031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calcArea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두루마리 모양: 세로로 말림 5">
            <a:extLst>
              <a:ext uri="{FF2B5EF4-FFF2-40B4-BE49-F238E27FC236}">
                <a16:creationId xmlns:a16="http://schemas.microsoft.com/office/drawing/2014/main" id="{F823FD29-CE5F-4B06-9829-0A58BF6FBED6}"/>
              </a:ext>
            </a:extLst>
          </p:cNvPr>
          <p:cNvSpPr/>
          <p:nvPr/>
        </p:nvSpPr>
        <p:spPr>
          <a:xfrm>
            <a:off x="4499273" y="5484891"/>
            <a:ext cx="684076" cy="600324"/>
          </a:xfrm>
          <a:prstGeom prst="verticalScroll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38CC463-6BC0-4C31-A65D-5D28CA354539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761190" y="4932057"/>
            <a:ext cx="813124" cy="852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A051D3-94C7-49DA-BD75-165C351CB56C}"/>
              </a:ext>
            </a:extLst>
          </p:cNvPr>
          <p:cNvSpPr/>
          <p:nvPr/>
        </p:nvSpPr>
        <p:spPr>
          <a:xfrm>
            <a:off x="4677653" y="4775729"/>
            <a:ext cx="371418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793F5D-1489-40FA-BACB-066A06712CDB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3761190" y="4461200"/>
            <a:ext cx="916463" cy="500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899E78-4F3F-47B7-BD78-5AA487B45099}"/>
              </a:ext>
            </a:extLst>
          </p:cNvPr>
          <p:cNvSpPr/>
          <p:nvPr/>
        </p:nvSpPr>
        <p:spPr>
          <a:xfrm>
            <a:off x="8542272" y="4469517"/>
            <a:ext cx="684075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25594DD-A4F1-4CE6-B47C-8E13A41D8A86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>
            <a:off x="7570475" y="4158410"/>
            <a:ext cx="971797" cy="496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C36DBB-3A4D-4960-B8CA-7EDCAD028041}"/>
              </a:ext>
            </a:extLst>
          </p:cNvPr>
          <p:cNvSpPr/>
          <p:nvPr/>
        </p:nvSpPr>
        <p:spPr>
          <a:xfrm>
            <a:off x="8542272" y="5230493"/>
            <a:ext cx="684075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28CE258-3F8C-4AF3-9C30-D91961F2C315}"/>
              </a:ext>
            </a:extLst>
          </p:cNvPr>
          <p:cNvCxnSpPr>
            <a:cxnSpLocks/>
            <a:stCxn id="18" idx="3"/>
            <a:endCxn id="30" idx="1"/>
          </p:cNvCxnSpPr>
          <p:nvPr/>
        </p:nvCxnSpPr>
        <p:spPr>
          <a:xfrm>
            <a:off x="7570475" y="4622644"/>
            <a:ext cx="971797" cy="793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6D3758A-9A3B-4557-880F-C9B17ABD3CF9}"/>
              </a:ext>
            </a:extLst>
          </p:cNvPr>
          <p:cNvSpPr txBox="1"/>
          <p:nvPr/>
        </p:nvSpPr>
        <p:spPr>
          <a:xfrm>
            <a:off x="2540732" y="32129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클래스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B28CEA-4D3A-4CF6-842B-7BD20966DF4F}"/>
              </a:ext>
            </a:extLst>
          </p:cNvPr>
          <p:cNvSpPr txBox="1"/>
          <p:nvPr/>
        </p:nvSpPr>
        <p:spPr>
          <a:xfrm>
            <a:off x="6249144" y="32129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638023969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59"/>
            <a:ext cx="8620913" cy="334837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width, height):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# private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변수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__</a:t>
              </a:r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area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self.__area = width * height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# private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메서드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__internalRun(self):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266AE17-2D76-431F-9EEE-1CDA6309E217}"/>
              </a:ext>
            </a:extLst>
          </p:cNvPr>
          <p:cNvGrpSpPr/>
          <p:nvPr/>
        </p:nvGrpSpPr>
        <p:grpSpPr>
          <a:xfrm>
            <a:off x="642543" y="4833157"/>
            <a:ext cx="8620913" cy="1260140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123E2EA-8371-4567-8333-F81311E4CE1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4649A39-F433-4575-9D22-B14038B6CD7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 = Rectangle(200, 300)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rect.__area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rect.__internalRun()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960973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196752"/>
            <a:ext cx="8620913" cy="547260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def __init__(self, width, height):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def calcArea(self):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area = self.width * self.height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area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정적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@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staticmethod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isSquare(rectWidth, rectHeight):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rectWidth == rectHeight  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클래스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@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classmethod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printCount(cls):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print(cls.count)</a:t>
              </a:r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정적메서드와 클래스 메서드</a:t>
            </a:r>
          </a:p>
        </p:txBody>
      </p:sp>
    </p:spTree>
    <p:extLst>
      <p:ext uri="{BB962C8B-B14F-4D97-AF65-F5344CB8AC3E}">
        <p14:creationId xmlns:p14="http://schemas.microsoft.com/office/powerpoint/2010/main" val="131457379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196753"/>
            <a:ext cx="8620913" cy="187220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 = Rectangle.isSquare(5, 5)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print(square)   # True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rect1 = Rectangle(5,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rect2 = Rectangle(2,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rect1.printCount()  # 2 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정적메서드와 클래스 메서드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56DEA78-DD5F-4275-BF99-C8B220954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543" y="3398416"/>
            <a:ext cx="8542541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정적메서드는 전역적 이므로 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인자로 받지 않는다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따라서 인스턴스 변수에는 접근할 수 없다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2000">
                <a:solidFill>
                  <a:srgbClr val="000000"/>
                </a:solidFill>
                <a:latin typeface="Consolas" panose="020B0609020204030204" pitchFamily="49" charset="0"/>
              </a:rPr>
              <a:t>   self</a:t>
            </a:r>
            <a:r>
              <a:rPr lang="ko-KR" altLang="en-US" sz="2000">
                <a:solidFill>
                  <a:srgbClr val="000000"/>
                </a:solidFill>
                <a:latin typeface="Consolas" panose="020B0609020204030204" pitchFamily="49" charset="0"/>
              </a:rPr>
              <a:t>가 없어도 호출가능 하므로 객체를 만들지 않아도 호출 가능하다</a:t>
            </a:r>
            <a:r>
              <a:rPr lang="en-US" altLang="ko-KR" sz="20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indent="-457200" algn="l">
              <a:buFont typeface="+mj-lt"/>
              <a:buAutoNum type="arabicPeriod" startAt="2"/>
            </a:pPr>
            <a:r>
              <a:rPr lang="ko-KR" altLang="en-US" sz="2000">
                <a:solidFill>
                  <a:srgbClr val="000000"/>
                </a:solidFill>
                <a:latin typeface="Consolas" panose="020B0609020204030204" pitchFamily="49" charset="0"/>
              </a:rPr>
              <a:t>클래스메서드는 클래스에 속한 메서드 이므로 클래스 자체의 주소를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인자로 받아서  클래스 변수를 접근할 수 있다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20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286652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340768"/>
            <a:ext cx="8620913" cy="417646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생성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 = Rectangle(2, 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메서드 호출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area = r.calcArea()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print("area = ", area)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변수 엑세스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r.width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print("width = ", r.width)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 엑세스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print(Rectangle.count)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print(r.count)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인스턴스의 생성과 사용</a:t>
            </a:r>
          </a:p>
        </p:txBody>
      </p:sp>
    </p:spTree>
    <p:extLst>
      <p:ext uri="{BB962C8B-B14F-4D97-AF65-F5344CB8AC3E}">
        <p14:creationId xmlns:p14="http://schemas.microsoft.com/office/powerpoint/2010/main" val="4179219371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0913" cy="522058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__init__(self, width, height):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__add__(self, other):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print('__add__()')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obj = Rectangle(self.width + other.width, self.height + other.height)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obj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사용 예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r1 = Rectangle(10,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r2 = Rectangle(20, 15)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r3 = r1 + r2  # __add__()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가 호출됨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연산자 재정의</a:t>
            </a:r>
          </a:p>
        </p:txBody>
      </p:sp>
    </p:spTree>
    <p:extLst>
      <p:ext uri="{BB962C8B-B14F-4D97-AF65-F5344CB8AC3E}">
        <p14:creationId xmlns:p14="http://schemas.microsoft.com/office/powerpoint/2010/main" val="184052962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5930637" cy="108012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CDDEA-5331-44E1-88D9-2668A2E91C1E}"/>
              </a:ext>
            </a:extLst>
          </p:cNvPr>
          <p:cNvGrpSpPr/>
          <p:nvPr/>
        </p:nvGrpSpPr>
        <p:grpSpPr>
          <a:xfrm>
            <a:off x="642543" y="2456892"/>
            <a:ext cx="5930637" cy="75608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7A24AD-7972-4E18-B3EE-ED699FAAA6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D2417BB-747C-4419-8767-7A7C876E23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c.run()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289309-A5CC-4879-B32B-412C3B837F9F}"/>
              </a:ext>
            </a:extLst>
          </p:cNvPr>
          <p:cNvGrpSpPr/>
          <p:nvPr/>
        </p:nvGrpSpPr>
        <p:grpSpPr>
          <a:xfrm>
            <a:off x="642543" y="3465004"/>
            <a:ext cx="5930637" cy="756084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D4C6795-5F3A-43D2-A9DB-766B79A7DE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853E44-6985-444A-ABB3-52106E44EDB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C16A1E-947D-4842-9F45-7168591C5BA8}"/>
              </a:ext>
            </a:extLst>
          </p:cNvPr>
          <p:cNvGrpSpPr/>
          <p:nvPr/>
        </p:nvGrpSpPr>
        <p:grpSpPr>
          <a:xfrm>
            <a:off x="642543" y="4329100"/>
            <a:ext cx="5930637" cy="75608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2411C40-064E-4CB9-9DE2-C65B8E3AA2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E3DA87-23EF-4795-9FEA-4C5CB998AED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s.run()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FA55F9-FAA4-47B2-A0E1-E43D262C922A}"/>
              </a:ext>
            </a:extLst>
          </p:cNvPr>
          <p:cNvSpPr/>
          <p:nvPr/>
        </p:nvSpPr>
        <p:spPr>
          <a:xfrm>
            <a:off x="7329264" y="26390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3015-5EE4-4EA5-BEEF-3DD26BD86CEB}"/>
              </a:ext>
            </a:extLst>
          </p:cNvPr>
          <p:cNvSpPr/>
          <p:nvPr/>
        </p:nvSpPr>
        <p:spPr>
          <a:xfrm>
            <a:off x="7329264" y="31071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4CB7A6-57B1-42BA-BB2C-289561BEE16F}"/>
              </a:ext>
            </a:extLst>
          </p:cNvPr>
          <p:cNvSpPr/>
          <p:nvPr/>
        </p:nvSpPr>
        <p:spPr>
          <a:xfrm>
            <a:off x="732926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1F42E2-8E31-4EF3-AC8F-46D9713E8AC3}"/>
              </a:ext>
            </a:extLst>
          </p:cNvPr>
          <p:cNvSpPr/>
          <p:nvPr/>
        </p:nvSpPr>
        <p:spPr>
          <a:xfrm>
            <a:off x="732926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C28449-7456-4E9D-8D5D-333F5115D3C2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flipV="1">
            <a:off x="8067346" y="3575163"/>
            <a:ext cx="0" cy="571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D038F2-6170-4FD2-9FDE-635EE59B9A84}"/>
              </a:ext>
            </a:extLst>
          </p:cNvPr>
          <p:cNvSpPr txBox="1"/>
          <p:nvPr/>
        </p:nvSpPr>
        <p:spPr>
          <a:xfrm>
            <a:off x="8114213" y="367603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is 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03182-9EBB-4DFF-92DB-87BA2C2ED72A}"/>
              </a:ext>
            </a:extLst>
          </p:cNvPr>
          <p:cNvSpPr txBox="1"/>
          <p:nvPr/>
        </p:nvSpPr>
        <p:spPr>
          <a:xfrm>
            <a:off x="6033120" y="5354345"/>
            <a:ext cx="3506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Sonata</a:t>
            </a:r>
            <a:r>
              <a:rPr lang="ko-KR" altLang="en-US">
                <a:latin typeface="Consolas" panose="020B0609020204030204" pitchFamily="49" charset="0"/>
              </a:rPr>
              <a:t>는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구현하지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않아도 부모의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호출할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수 있다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12037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5930637" cy="108012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CDDEA-5331-44E1-88D9-2668A2E91C1E}"/>
              </a:ext>
            </a:extLst>
          </p:cNvPr>
          <p:cNvGrpSpPr/>
          <p:nvPr/>
        </p:nvGrpSpPr>
        <p:grpSpPr>
          <a:xfrm>
            <a:off x="642543" y="2456892"/>
            <a:ext cx="5930637" cy="75608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7A24AD-7972-4E18-B3EE-ED699FAAA6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D2417BB-747C-4419-8767-7A7C876E23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c.run()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289309-A5CC-4879-B32B-412C3B837F9F}"/>
              </a:ext>
            </a:extLst>
          </p:cNvPr>
          <p:cNvGrpSpPr/>
          <p:nvPr/>
        </p:nvGrpSpPr>
        <p:grpSpPr>
          <a:xfrm>
            <a:off x="642543" y="3465003"/>
            <a:ext cx="5930637" cy="954975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D4C6795-5F3A-43D2-A9DB-766B79A7DE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853E44-6985-444A-ABB3-52106E44EDB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C16A1E-947D-4842-9F45-7168591C5BA8}"/>
              </a:ext>
            </a:extLst>
          </p:cNvPr>
          <p:cNvGrpSpPr/>
          <p:nvPr/>
        </p:nvGrpSpPr>
        <p:grpSpPr>
          <a:xfrm>
            <a:off x="642543" y="4509120"/>
            <a:ext cx="5930637" cy="75608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2411C40-064E-4CB9-9DE2-C65B8E3AA2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E3DA87-23EF-4795-9FEA-4C5CB998AED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s.run()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FA55F9-FAA4-47B2-A0E1-E43D262C922A}"/>
              </a:ext>
            </a:extLst>
          </p:cNvPr>
          <p:cNvSpPr/>
          <p:nvPr/>
        </p:nvSpPr>
        <p:spPr>
          <a:xfrm>
            <a:off x="7329264" y="26390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3015-5EE4-4EA5-BEEF-3DD26BD86CEB}"/>
              </a:ext>
            </a:extLst>
          </p:cNvPr>
          <p:cNvSpPr/>
          <p:nvPr/>
        </p:nvSpPr>
        <p:spPr>
          <a:xfrm>
            <a:off x="7329264" y="31071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4CB7A6-57B1-42BA-BB2C-289561BEE16F}"/>
              </a:ext>
            </a:extLst>
          </p:cNvPr>
          <p:cNvSpPr/>
          <p:nvPr/>
        </p:nvSpPr>
        <p:spPr>
          <a:xfrm>
            <a:off x="732926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1F42E2-8E31-4EF3-AC8F-46D9713E8AC3}"/>
              </a:ext>
            </a:extLst>
          </p:cNvPr>
          <p:cNvSpPr/>
          <p:nvPr/>
        </p:nvSpPr>
        <p:spPr>
          <a:xfrm>
            <a:off x="732926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C28449-7456-4E9D-8D5D-333F5115D3C2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flipV="1">
            <a:off x="8067346" y="3575163"/>
            <a:ext cx="0" cy="571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D038F2-6170-4FD2-9FDE-635EE59B9A84}"/>
              </a:ext>
            </a:extLst>
          </p:cNvPr>
          <p:cNvSpPr txBox="1"/>
          <p:nvPr/>
        </p:nvSpPr>
        <p:spPr>
          <a:xfrm>
            <a:off x="8114213" y="367603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is 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03182-9EBB-4DFF-92DB-87BA2C2ED72A}"/>
              </a:ext>
            </a:extLst>
          </p:cNvPr>
          <p:cNvSpPr txBox="1"/>
          <p:nvPr/>
        </p:nvSpPr>
        <p:spPr>
          <a:xfrm>
            <a:off x="6041433" y="5446678"/>
            <a:ext cx="32159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Sonata</a:t>
            </a:r>
            <a:r>
              <a:rPr lang="ko-KR" altLang="en-US">
                <a:latin typeface="Consolas" panose="020B0609020204030204" pitchFamily="49" charset="0"/>
              </a:rPr>
              <a:t>는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구현하는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것을 오버라이딩이라 하며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자식의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이 호출된다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E5CDF371-6A4F-4EC9-8613-003AE728A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오버라이딩</a:t>
            </a:r>
          </a:p>
        </p:txBody>
      </p:sp>
    </p:spTree>
    <p:extLst>
      <p:ext uri="{BB962C8B-B14F-4D97-AF65-F5344CB8AC3E}">
        <p14:creationId xmlns:p14="http://schemas.microsoft.com/office/powerpoint/2010/main" val="437167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1. </a:t>
            </a:r>
            <a:r>
              <a:rPr lang="ko-KR" altLang="en-US" b="1">
                <a:latin typeface="+mn-ea"/>
              </a:rPr>
              <a:t>파이썬 개요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9438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1-1 </a:t>
            </a:r>
            <a:r>
              <a:rPr lang="ko-KR" altLang="en-US" sz="1600" b="1">
                <a:latin typeface="+mn-ea"/>
              </a:rPr>
              <a:t>파이썬 이란</a:t>
            </a:r>
            <a:r>
              <a:rPr lang="en-US" altLang="ko-KR" sz="1600" b="1">
                <a:latin typeface="+mn-ea"/>
              </a:rPr>
              <a:t>?</a:t>
            </a: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1-2 </a:t>
            </a:r>
            <a:r>
              <a:rPr lang="ko-KR" altLang="en-US" sz="1600" b="1">
                <a:latin typeface="+mn-ea"/>
              </a:rPr>
              <a:t>파이썬 특징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1-3 </a:t>
            </a:r>
            <a:r>
              <a:rPr lang="ko-KR" altLang="en-US" sz="1600" b="1">
                <a:latin typeface="+mn-ea"/>
              </a:rPr>
              <a:t>파이썬 개발 환경 설정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995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정수형 ↔ 실수형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10.3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10.7 </a:t>
            </a:r>
            <a:r>
              <a:rPr lang="ko-KR" altLang="en-US" sz="2000" b="1">
                <a:latin typeface="+mj-ea"/>
                <a:ea typeface="+mj-ea"/>
              </a:rPr>
              <a:t>정수형으로 형 변환 후 덧셈하면 결과값은</a:t>
            </a:r>
            <a:r>
              <a:rPr lang="en-US" altLang="ko-KR" sz="2000" b="1">
                <a:latin typeface="+mj-ea"/>
                <a:ea typeface="+mj-ea"/>
              </a:rPr>
              <a:t>?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85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a=10.7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b=10.3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b=int(b)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375584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4221088"/>
            <a:ext cx="8460940" cy="41318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11105" y="46342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97" y="601109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실수형에서 정수형으로 형 변환 시 소수점 이하 내림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A9DFF-B97A-41B1-86E4-DFABFD5462F5}"/>
              </a:ext>
            </a:extLst>
          </p:cNvPr>
          <p:cNvGrpSpPr/>
          <p:nvPr/>
        </p:nvGrpSpPr>
        <p:grpSpPr>
          <a:xfrm>
            <a:off x="777704" y="5083528"/>
            <a:ext cx="8460940" cy="413180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99C1F5-C350-4E72-8A42-CE7CD35128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4067D7-4B48-48EE-8255-B9CA00670A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C3F0E9C-DCF1-4090-8BE1-7FC955EB2CAC}"/>
              </a:ext>
            </a:extLst>
          </p:cNvPr>
          <p:cNvSpPr txBox="1"/>
          <p:nvPr/>
        </p:nvSpPr>
        <p:spPr>
          <a:xfrm>
            <a:off x="811105" y="549670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880556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8486" cy="158417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print("Car.__init__()")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상속시 초기화 코드 호출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3068960"/>
            <a:ext cx="8628486" cy="1584176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print("Sonata.__init__()")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44994" y="4797152"/>
            <a:ext cx="8628486" cy="432048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7987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8486" cy="158417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print("Car.__init__()")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상속시 초기화 코드 호출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3068960"/>
            <a:ext cx="8628486" cy="1872208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b="1">
                  <a:solidFill>
                    <a:schemeClr val="tx1"/>
                  </a:solidFill>
                  <a:latin typeface="Consolas" panose="020B0609020204030204" pitchFamily="49" charset="0"/>
                </a:rPr>
                <a:t>        super().__init__()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print("Sonata.__init__()")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7" y="5141532"/>
            <a:ext cx="8628486" cy="432048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8972229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4596038" cy="10081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다중 상속 사용하기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2492896"/>
            <a:ext cx="4596038" cy="1008112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Electric: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charge(self):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충전한다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7" y="4545124"/>
            <a:ext cx="4596038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 = Model3()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m3.run()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m3.charge()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C9A355-6185-441D-B35C-9AEFEEAAA858}"/>
              </a:ext>
            </a:extLst>
          </p:cNvPr>
          <p:cNvGrpSpPr/>
          <p:nvPr/>
        </p:nvGrpSpPr>
        <p:grpSpPr>
          <a:xfrm>
            <a:off x="638757" y="3722106"/>
            <a:ext cx="4596038" cy="67900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144728-C311-4E0F-9513-022A0B07607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35A5C1-24D1-4B00-BB2C-846A5EA683B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Model3(Car, Electric):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61CBBF-9F38-495F-B866-CD15F194BF0F}"/>
              </a:ext>
            </a:extLst>
          </p:cNvPr>
          <p:cNvSpPr/>
          <p:nvPr/>
        </p:nvSpPr>
        <p:spPr>
          <a:xfrm>
            <a:off x="6033120" y="26291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E601A2-1BFF-4903-A70D-439F144A55EA}"/>
              </a:ext>
            </a:extLst>
          </p:cNvPr>
          <p:cNvSpPr/>
          <p:nvPr/>
        </p:nvSpPr>
        <p:spPr>
          <a:xfrm>
            <a:off x="6033120" y="30972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E1BF58-602E-4625-8F1C-A84268B36783}"/>
              </a:ext>
            </a:extLst>
          </p:cNvPr>
          <p:cNvSpPr/>
          <p:nvPr/>
        </p:nvSpPr>
        <p:spPr>
          <a:xfrm>
            <a:off x="714924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56A9D3-A965-4CC4-BDE3-BF352A438B5A}"/>
              </a:ext>
            </a:extLst>
          </p:cNvPr>
          <p:cNvSpPr/>
          <p:nvPr/>
        </p:nvSpPr>
        <p:spPr>
          <a:xfrm>
            <a:off x="714924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CB3D046-587C-425D-B639-FD5DAD0DFB2B}"/>
              </a:ext>
            </a:extLst>
          </p:cNvPr>
          <p:cNvCxnSpPr>
            <a:stCxn id="19" idx="0"/>
            <a:endCxn id="18" idx="2"/>
          </p:cNvCxnSpPr>
          <p:nvPr/>
        </p:nvCxnSpPr>
        <p:spPr>
          <a:xfrm flipH="1" flipV="1">
            <a:off x="6771202" y="3565263"/>
            <a:ext cx="1116124" cy="580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010579-FAF9-416C-996C-408E5523B4F1}"/>
              </a:ext>
            </a:extLst>
          </p:cNvPr>
          <p:cNvSpPr/>
          <p:nvPr/>
        </p:nvSpPr>
        <p:spPr>
          <a:xfrm>
            <a:off x="8144299" y="26291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Electric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DCFAA8-D63C-4268-87DE-A659FB4BAD74}"/>
              </a:ext>
            </a:extLst>
          </p:cNvPr>
          <p:cNvSpPr/>
          <p:nvPr/>
        </p:nvSpPr>
        <p:spPr>
          <a:xfrm>
            <a:off x="8144299" y="30972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charge()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04319B-696E-487C-AB54-75DBC7C62796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flipV="1">
            <a:off x="7887326" y="3565263"/>
            <a:ext cx="995055" cy="580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76729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2" y="1268760"/>
            <a:ext cx="8598719" cy="302433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stop(self):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추상 클래스 사용하기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6" y="4498948"/>
            <a:ext cx="8598719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636426" y="5733256"/>
            <a:ext cx="8598719" cy="43204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8271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2" y="1268760"/>
            <a:ext cx="8598719" cy="183620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다형성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6" y="3248980"/>
            <a:ext cx="8598719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636426" y="5522674"/>
            <a:ext cx="8598719" cy="1110682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cars = [Sonata(), Martiz(), Sonata(), Martiz()]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c in cars: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c.run()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346185-522D-4335-9869-384AD9AB0C02}"/>
              </a:ext>
            </a:extLst>
          </p:cNvPr>
          <p:cNvGrpSpPr/>
          <p:nvPr/>
        </p:nvGrpSpPr>
        <p:grpSpPr>
          <a:xfrm>
            <a:off x="627662" y="4382805"/>
            <a:ext cx="8598719" cy="1028456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F1AD9B3-D6C8-4BD7-944F-D08AFCACA3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9DC008-06C6-46A7-BD4E-E5D8AF7BC8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Martiz(Car):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마티즈가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92957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1.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삼각형의 넓이를 계산하기 위한 클래스를 만든다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이 클래스는 다음과 같은 속성을 가진다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20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밑변의 길이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b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와 높이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삼각형의 넓이를 계산하는 메서드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area</a:t>
            </a:r>
            <a:endParaRPr lang="ko-KR" altLang="en-US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3032956"/>
            <a:ext cx="8598719" cy="295232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Triangle: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b, h):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self.b =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 = 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area(self):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self.b * self.h * 0.5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Triangle(10, 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print(t.area())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2600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E5FA17-ACD8-49F5-8EC0-DA0E73BA39F7}"/>
              </a:ext>
            </a:extLst>
          </p:cNvPr>
          <p:cNvSpPr/>
          <p:nvPr/>
        </p:nvSpPr>
        <p:spPr>
          <a:xfrm>
            <a:off x="1388604" y="3429000"/>
            <a:ext cx="4176464" cy="169218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52198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2.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표준 입력으로 시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분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초 형식의 시간이 입력 된다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다음 소스 코드에서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Time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클래스를 완성하여 시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분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초가 출력되게 하시오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from_string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은 문자열로 인스턴스를 만드는 메서드이며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is_time_valid</a:t>
            </a:r>
            <a:r>
              <a:rPr lang="ko-KR" altLang="en-US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는 문자열이 올바른 시간인지 검사하는 메서드이다</a:t>
            </a:r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시간은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23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시까지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분은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59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분까지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초는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59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초까지 있어야 한다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endParaRPr lang="ko-KR" altLang="en-US" sz="16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3032956"/>
            <a:ext cx="8598719" cy="1656184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Time: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hour, minute, second):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self.hour = hour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self.minute = minute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self.second = second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2600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B04A-042C-458B-8A67-F32F444D47FE}"/>
              </a:ext>
            </a:extLst>
          </p:cNvPr>
          <p:cNvSpPr txBox="1"/>
          <p:nvPr/>
        </p:nvSpPr>
        <p:spPr>
          <a:xfrm>
            <a:off x="1316596" y="501317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 계속</a:t>
            </a:r>
          </a:p>
        </p:txBody>
      </p:sp>
    </p:spTree>
    <p:extLst>
      <p:ext uri="{BB962C8B-B14F-4D97-AF65-F5344CB8AC3E}">
        <p14:creationId xmlns:p14="http://schemas.microsoft.com/office/powerpoint/2010/main" val="7397986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1340768"/>
            <a:ext cx="8598719" cy="511256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@staticmethod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is_time_valid(time_string):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h, m, s = map(int, time_string.split(":"))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(0&lt;=h and h&lt;=23) and (0&lt;=m and m&lt;=59) and  (0&lt;=s and s&lt;=59)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@staticmethod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from_string(time_string):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h, m, s = map(int, time_string.split(":"))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Time(h, m, 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time_string = input()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Time.is_time_valid(time_string):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 = Time.from_string(time_string)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print(t.hour, t.minute, t.second)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잘못된 시간 형식입니다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.')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8727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F0717D-17C6-408C-B680-139129B6CA25}"/>
              </a:ext>
            </a:extLst>
          </p:cNvPr>
          <p:cNvSpPr/>
          <p:nvPr/>
        </p:nvSpPr>
        <p:spPr>
          <a:xfrm>
            <a:off x="956556" y="1412776"/>
            <a:ext cx="8058734" cy="280831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753474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3. Car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run()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구현하되 자식 클래스는 반드시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run()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을 오버라이딩 하도록 만들고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Electric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charge()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함수를 구현 하고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Model3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위 두 클래스로 부터 다중 상속하여 구현 하시오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2322168"/>
            <a:ext cx="8598719" cy="431118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Electric: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charge(self):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충전 한다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.");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Model3(Car, Electric):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모델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가 달린다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 = Model3()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m.charge()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m.run()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19528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E5FA17-ACD8-49F5-8EC0-DA0E73BA39F7}"/>
              </a:ext>
            </a:extLst>
          </p:cNvPr>
          <p:cNvSpPr/>
          <p:nvPr/>
        </p:nvSpPr>
        <p:spPr>
          <a:xfrm>
            <a:off x="968880" y="2447131"/>
            <a:ext cx="4176464" cy="21584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075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숫자 ↔ 문자열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문자열로 선언된 값도 </a:t>
            </a:r>
            <a:r>
              <a:rPr lang="en-US" altLang="ko-KR" sz="2000" b="1">
                <a:latin typeface="+mj-ea"/>
                <a:ea typeface="+mj-ea"/>
              </a:rPr>
              <a:t>int() , float()</a:t>
            </a:r>
            <a:r>
              <a:rPr lang="ko-KR" altLang="en-US" sz="2000" b="1">
                <a:latin typeface="+mj-ea"/>
                <a:ea typeface="+mj-ea"/>
              </a:rPr>
              <a:t>함수로 형 변환 가능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a='76.3'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b=float(a)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88484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9000"/>
            <a:ext cx="8460940" cy="41318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11105" y="38421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A9DFF-B97A-41B1-86E4-DFABFD5462F5}"/>
              </a:ext>
            </a:extLst>
          </p:cNvPr>
          <p:cNvGrpSpPr/>
          <p:nvPr/>
        </p:nvGrpSpPr>
        <p:grpSpPr>
          <a:xfrm>
            <a:off x="777704" y="4347968"/>
            <a:ext cx="8460940" cy="413180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99C1F5-C350-4E72-8A42-CE7CD35128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4067D7-4B48-48EE-8255-B9CA00670A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F5D7356-7CF7-436D-8E33-D3A711BB8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188" y="4969011"/>
            <a:ext cx="6347892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007427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----&gt; 3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print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a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+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b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 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2B31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TypeError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: can only concatenate str (not "float") to str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872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50" y="1171022"/>
            <a:ext cx="67241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float()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int()</a:t>
            </a:r>
            <a:r>
              <a:rPr lang="ko-KR" altLang="en-US" sz="2000" b="1">
                <a:latin typeface="+mj-ea"/>
                <a:ea typeface="+mj-ea"/>
              </a:rPr>
              <a:t>를 사용하여 데이터의 형 변환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a=float(a)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88484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152.6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8999"/>
            <a:ext cx="8460940" cy="904279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a=str(a)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b=str(b)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36" y="4960558"/>
            <a:ext cx="8472407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str()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함수는 숫자 값을 문자 값으로 변환함 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데이터간의 형 변환을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casting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이라고함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en-US" altLang="ko-KR" b="1">
              <a:latin typeface="맑은 고딕" panose="020B0503020000020004" pitchFamily="50" charset="-127"/>
              <a:ea typeface="+mj-ea"/>
            </a:endParaRPr>
          </a:p>
          <a:p>
            <a:pPr marR="0" algn="l"/>
            <a:r>
              <a:rPr lang="ko-KR" altLang="en-US" sz="2000" b="1">
                <a:latin typeface="맑은 고딕" panose="020B0503020000020004" pitchFamily="50" charset="-127"/>
                <a:ea typeface="+mj-ea"/>
              </a:rPr>
              <a:t>문자열</a:t>
            </a:r>
            <a:r>
              <a:rPr lang="en-US" altLang="ko-KR" sz="2000" b="1">
                <a:latin typeface="맑은 고딕" panose="020B0503020000020004" pitchFamily="50" charset="-127"/>
                <a:ea typeface="+mj-ea"/>
              </a:rPr>
              <a:t>+</a:t>
            </a:r>
            <a:r>
              <a:rPr lang="ko-KR" altLang="en-US" sz="2000" b="1">
                <a:latin typeface="맑은 고딕" panose="020B0503020000020004" pitchFamily="50" charset="-127"/>
                <a:ea typeface="+mj-ea"/>
              </a:rPr>
              <a:t>문자열 은 두 문자열이 연결됨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D72E93-A9A4-42F7-91DC-449F37C3674F}"/>
              </a:ext>
            </a:extLst>
          </p:cNvPr>
          <p:cNvSpPr txBox="1"/>
          <p:nvPr/>
        </p:nvSpPr>
        <p:spPr>
          <a:xfrm>
            <a:off x="842316" y="433327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76.376.3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399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type() </a:t>
            </a:r>
            <a:r>
              <a:rPr lang="ko-KR" altLang="en-US" sz="2400" b="1">
                <a:solidFill>
                  <a:srgbClr val="000000"/>
                </a:solidFill>
              </a:rPr>
              <a:t>함수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확인하기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type() </a:t>
            </a:r>
            <a:r>
              <a:rPr lang="ko-KR" altLang="en-US" sz="2000" b="1">
                <a:latin typeface="+mj-ea"/>
                <a:ea typeface="+mj-ea"/>
              </a:rPr>
              <a:t>함수는 변수의 데이터 형을 확인하는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a=int(10.3)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b=float(10.3)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c=str(10.3)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8999"/>
            <a:ext cx="8460940" cy="369333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print(type(a))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5E018C-4E27-4082-97D1-3207D9BDBF65}"/>
              </a:ext>
            </a:extLst>
          </p:cNvPr>
          <p:cNvSpPr txBox="1"/>
          <p:nvPr/>
        </p:nvSpPr>
        <p:spPr>
          <a:xfrm>
            <a:off x="777704" y="380216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'int'&gt;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2CBBB6-8782-4659-A05B-34DE37B0C603}"/>
              </a:ext>
            </a:extLst>
          </p:cNvPr>
          <p:cNvGrpSpPr/>
          <p:nvPr/>
        </p:nvGrpSpPr>
        <p:grpSpPr>
          <a:xfrm>
            <a:off x="777704" y="4315025"/>
            <a:ext cx="8460940" cy="369333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C39B292-659C-417C-A686-38739254BAC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EE8CDE-8B95-4398-AD75-265ABA91D4B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print(type(b))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86B0AA4-7BC9-4390-9497-8F700AF1ADB0}"/>
              </a:ext>
            </a:extLst>
          </p:cNvPr>
          <p:cNvSpPr txBox="1"/>
          <p:nvPr/>
        </p:nvSpPr>
        <p:spPr>
          <a:xfrm>
            <a:off x="777704" y="4688188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'float'&gt;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EC01214-A17B-476E-84E1-EEC1D3857093}"/>
              </a:ext>
            </a:extLst>
          </p:cNvPr>
          <p:cNvGrpSpPr/>
          <p:nvPr/>
        </p:nvGrpSpPr>
        <p:grpSpPr>
          <a:xfrm>
            <a:off x="777704" y="5201051"/>
            <a:ext cx="8460940" cy="369333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615D0A-F2CB-431A-9428-34C89F6729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78A445D-51BB-4471-847D-036FF9AC94E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print(type(c))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12B87C6-D4A3-49E6-B6DF-8484B5F19CE5}"/>
              </a:ext>
            </a:extLst>
          </p:cNvPr>
          <p:cNvSpPr txBox="1"/>
          <p:nvPr/>
        </p:nvSpPr>
        <p:spPr>
          <a:xfrm>
            <a:off x="777704" y="557421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'str'&gt;</a:t>
            </a:r>
          </a:p>
        </p:txBody>
      </p:sp>
    </p:spTree>
    <p:extLst>
      <p:ext uri="{BB962C8B-B14F-4D97-AF65-F5344CB8AC3E}">
        <p14:creationId xmlns:p14="http://schemas.microsoft.com/office/powerpoint/2010/main" val="315276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61206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print(type(x))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F843868-B177-48D8-A58D-B2FFBF31232C}"/>
              </a:ext>
            </a:extLst>
          </p:cNvPr>
          <p:cNvSpPr txBox="1"/>
          <p:nvPr/>
        </p:nvSpPr>
        <p:spPr>
          <a:xfrm>
            <a:off x="5878287" y="392376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'int'&gt;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243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43622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3140575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258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3140575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B15DF5-469D-45EF-941D-C946F09E6E05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02182-C2A8-41C0-9DD2-B1E78A02BF33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C0940A8-AABB-4241-8AF9-5E48FCED275F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4120848" y="3713016"/>
            <a:ext cx="1664304" cy="886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43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71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x - 1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436767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4007246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3" idx="1"/>
          </p:cNvCxnSpPr>
          <p:nvPr/>
        </p:nvCxnSpPr>
        <p:spPr>
          <a:xfrm>
            <a:off x="4124908" y="3713017"/>
            <a:ext cx="1660779" cy="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B15DF5-469D-45EF-941D-C946F09E6E05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02182-C2A8-41C0-9DD2-B1E78A02BF33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C0940A8-AABB-4241-8AF9-5E48FCED275F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4120848" y="4579687"/>
            <a:ext cx="1664304" cy="2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32BFE1-286D-488F-B30F-22620F1D6B60}"/>
              </a:ext>
            </a:extLst>
          </p:cNvPr>
          <p:cNvSpPr/>
          <p:nvPr/>
        </p:nvSpPr>
        <p:spPr>
          <a:xfrm>
            <a:off x="5785687" y="35014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3E6B61-E1B4-4E00-8189-66ACCC76A8E2}"/>
              </a:ext>
            </a:extLst>
          </p:cNvPr>
          <p:cNvSpPr txBox="1"/>
          <p:nvPr/>
        </p:nvSpPr>
        <p:spPr>
          <a:xfrm>
            <a:off x="5499511" y="3140968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235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print(hex(id(z)))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D3630-8CDC-4CD2-97BC-F565063410DA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C42981-4A00-4F86-8C6E-86FA7159748A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A040F-7F98-4E2F-A11C-44165171ADFD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1D2BA8-3FF3-469A-8864-97A7044EC500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8A2800-5F63-4F82-9B6E-306FC417C993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830DD1-8CBA-49CF-B657-A98E99F95076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A4950A-B498-4659-B275-6CC8073823BD}"/>
              </a:ext>
            </a:extLst>
          </p:cNvPr>
          <p:cNvSpPr/>
          <p:nvPr/>
        </p:nvSpPr>
        <p:spPr>
          <a:xfrm>
            <a:off x="5785152" y="436767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06A9B-32D1-409D-975D-23DFBB64E131}"/>
              </a:ext>
            </a:extLst>
          </p:cNvPr>
          <p:cNvSpPr txBox="1"/>
          <p:nvPr/>
        </p:nvSpPr>
        <p:spPr>
          <a:xfrm>
            <a:off x="5498976" y="4007246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5726994-A68B-4AEE-B37E-5CC449131142}"/>
              </a:ext>
            </a:extLst>
          </p:cNvPr>
          <p:cNvCxnSpPr>
            <a:cxnSpLocks/>
            <a:stCxn id="35" idx="3"/>
            <a:endCxn id="43" idx="1"/>
          </p:cNvCxnSpPr>
          <p:nvPr/>
        </p:nvCxnSpPr>
        <p:spPr>
          <a:xfrm>
            <a:off x="4124908" y="3713017"/>
            <a:ext cx="1660779" cy="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87FC65-2261-4583-8296-82DCE646D487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8083A-3C27-4554-96E7-04322812A33C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9FA950A-FF65-4639-8B45-58F2028AA9BC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4120848" y="4579687"/>
            <a:ext cx="1664304" cy="2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1F528C3-50A1-4417-9E8C-3CC3F3022B53}"/>
              </a:ext>
            </a:extLst>
          </p:cNvPr>
          <p:cNvSpPr/>
          <p:nvPr/>
        </p:nvSpPr>
        <p:spPr>
          <a:xfrm>
            <a:off x="5785687" y="35014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0CEF25-9E21-4537-82A3-DC370896068D}"/>
              </a:ext>
            </a:extLst>
          </p:cNvPr>
          <p:cNvSpPr txBox="1"/>
          <p:nvPr/>
        </p:nvSpPr>
        <p:spPr>
          <a:xfrm>
            <a:off x="5499511" y="3140968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47F4FE-427B-4E1B-BDA5-F6E59F9D0602}"/>
              </a:ext>
            </a:extLst>
          </p:cNvPr>
          <p:cNvSpPr/>
          <p:nvPr/>
        </p:nvSpPr>
        <p:spPr>
          <a:xfrm>
            <a:off x="2192156" y="5238111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03BCCA-401C-442A-8171-48B8C48F08D8}"/>
              </a:ext>
            </a:extLst>
          </p:cNvPr>
          <p:cNvSpPr txBox="1"/>
          <p:nvPr/>
        </p:nvSpPr>
        <p:spPr>
          <a:xfrm>
            <a:off x="2090040" y="48687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z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6F22B0C-1956-4A74-A920-2D2EC4756643}"/>
              </a:ext>
            </a:extLst>
          </p:cNvPr>
          <p:cNvCxnSpPr>
            <a:cxnSpLocks/>
            <a:stCxn id="45" idx="3"/>
            <a:endCxn id="37" idx="1"/>
          </p:cNvCxnSpPr>
          <p:nvPr/>
        </p:nvCxnSpPr>
        <p:spPr>
          <a:xfrm flipV="1">
            <a:off x="4120390" y="4579687"/>
            <a:ext cx="1664762" cy="870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280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 = 'hello'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print(hex(id(z)))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print(type(z))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D3630-8CDC-4CD2-97BC-F565063410DA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C42981-4A00-4F86-8C6E-86FA7159748A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A040F-7F98-4E2F-A11C-44165171ADFD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1D2BA8-3FF3-469A-8864-97A7044EC500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8A2800-5F63-4F82-9B6E-306FC417C993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830DD1-8CBA-49CF-B657-A98E99F95076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A4950A-B498-4659-B275-6CC8073823BD}"/>
              </a:ext>
            </a:extLst>
          </p:cNvPr>
          <p:cNvSpPr/>
          <p:nvPr/>
        </p:nvSpPr>
        <p:spPr>
          <a:xfrm>
            <a:off x="5785152" y="422366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06A9B-32D1-409D-975D-23DFBB64E131}"/>
              </a:ext>
            </a:extLst>
          </p:cNvPr>
          <p:cNvSpPr txBox="1"/>
          <p:nvPr/>
        </p:nvSpPr>
        <p:spPr>
          <a:xfrm>
            <a:off x="5498976" y="3863230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5726994-A68B-4AEE-B37E-5CC449131142}"/>
              </a:ext>
            </a:extLst>
          </p:cNvPr>
          <p:cNvCxnSpPr>
            <a:cxnSpLocks/>
            <a:stCxn id="35" idx="3"/>
            <a:endCxn id="43" idx="1"/>
          </p:cNvCxnSpPr>
          <p:nvPr/>
        </p:nvCxnSpPr>
        <p:spPr>
          <a:xfrm flipV="1">
            <a:off x="4124908" y="3569393"/>
            <a:ext cx="1660779" cy="143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87FC65-2261-4583-8296-82DCE646D487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8083A-3C27-4554-96E7-04322812A33C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9FA950A-FF65-4639-8B45-58F2028AA9BC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4120848" y="4435671"/>
            <a:ext cx="1664304" cy="16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1F528C3-50A1-4417-9E8C-3CC3F3022B53}"/>
              </a:ext>
            </a:extLst>
          </p:cNvPr>
          <p:cNvSpPr/>
          <p:nvPr/>
        </p:nvSpPr>
        <p:spPr>
          <a:xfrm>
            <a:off x="5785687" y="335738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0CEF25-9E21-4537-82A3-DC370896068D}"/>
              </a:ext>
            </a:extLst>
          </p:cNvPr>
          <p:cNvSpPr txBox="1"/>
          <p:nvPr/>
        </p:nvSpPr>
        <p:spPr>
          <a:xfrm>
            <a:off x="5499511" y="2996952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47F4FE-427B-4E1B-BDA5-F6E59F9D0602}"/>
              </a:ext>
            </a:extLst>
          </p:cNvPr>
          <p:cNvSpPr/>
          <p:nvPr/>
        </p:nvSpPr>
        <p:spPr>
          <a:xfrm>
            <a:off x="2192156" y="5238111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0x1bcc5fd71f0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03BCCA-401C-442A-8171-48B8C48F08D8}"/>
              </a:ext>
            </a:extLst>
          </p:cNvPr>
          <p:cNvSpPr txBox="1"/>
          <p:nvPr/>
        </p:nvSpPr>
        <p:spPr>
          <a:xfrm>
            <a:off x="2090040" y="48687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z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6F22B0C-1956-4A74-A920-2D2EC4756643}"/>
              </a:ext>
            </a:extLst>
          </p:cNvPr>
          <p:cNvCxnSpPr>
            <a:cxnSpLocks/>
            <a:stCxn id="45" idx="3"/>
            <a:endCxn id="26" idx="1"/>
          </p:cNvCxnSpPr>
          <p:nvPr/>
        </p:nvCxnSpPr>
        <p:spPr>
          <a:xfrm flipV="1">
            <a:off x="4120390" y="5443253"/>
            <a:ext cx="1668377" cy="6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F4E34A-ECAE-4003-8A05-F57F67B83190}"/>
              </a:ext>
            </a:extLst>
          </p:cNvPr>
          <p:cNvSpPr/>
          <p:nvPr/>
        </p:nvSpPr>
        <p:spPr>
          <a:xfrm>
            <a:off x="5788767" y="52312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4E35B7-55EB-4384-BDEB-3EC106CB7F20}"/>
              </a:ext>
            </a:extLst>
          </p:cNvPr>
          <p:cNvSpPr txBox="1"/>
          <p:nvPr/>
        </p:nvSpPr>
        <p:spPr>
          <a:xfrm>
            <a:off x="5502591" y="4870812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0x1bcc5fd71f0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223413-7AA3-4891-9F86-EE6679D584E9}"/>
              </a:ext>
            </a:extLst>
          </p:cNvPr>
          <p:cNvSpPr txBox="1"/>
          <p:nvPr/>
        </p:nvSpPr>
        <p:spPr>
          <a:xfrm>
            <a:off x="5833794" y="5608265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'str'&gt;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26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 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1-1 </a:t>
            </a:r>
            <a:r>
              <a:rPr lang="ko-KR" altLang="en-US">
                <a:latin typeface="+mj-ea"/>
                <a:ea typeface="+mj-ea"/>
              </a:rPr>
              <a:t>파이썬 이란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992D3B-CEFF-45EA-99F9-840175AF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1035376"/>
            <a:ext cx="1548172" cy="22950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2792760" y="1124744"/>
            <a:ext cx="52815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378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- 1991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년 귀도반로섬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(GudiVan Rossum)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발표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플랫폼 독립적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인터프리터 언어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객체지향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동적 타이핑 언어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처음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C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언어로 구현되었음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en-US" altLang="ko-KR" b="1">
              <a:latin typeface="맑은 고딕" panose="020B0503020000020004" pitchFamily="50" charset="-127"/>
            </a:endParaRPr>
          </a:p>
          <a:p>
            <a:pPr algn="l"/>
            <a:endParaRPr lang="ko-KR" altLang="en-US" sz="18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R="5317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- 1989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년 크리스마스에 할일이 없어 파이썬 개발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3004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“Monty Python’s Flying Circus” </a:t>
            </a:r>
          </a:p>
          <a:p>
            <a:pPr marR="30040" algn="l"/>
            <a:r>
              <a:rPr lang="en-US" altLang="ko-KR" b="1">
                <a:latin typeface="맑은 고딕" panose="020B0503020000020004" pitchFamily="50" charset="-127"/>
              </a:rPr>
              <a:t>   -&gt;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 이름의 유래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구글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DropBox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근무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408C7B-4588-4C2F-9D3E-18814B4F5BE8}"/>
              </a:ext>
            </a:extLst>
          </p:cNvPr>
          <p:cNvSpPr txBox="1"/>
          <p:nvPr/>
        </p:nvSpPr>
        <p:spPr>
          <a:xfrm>
            <a:off x="596516" y="3311696"/>
            <a:ext cx="205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42900" algn="l"/>
            <a:r>
              <a:rPr lang="en-US" altLang="ko-KR" sz="1800" b="1" i="0" u="none" strike="noStrike" baseline="0">
                <a:latin typeface="Times New Roman" panose="02020603050405020304" pitchFamily="18" charset="0"/>
              </a:rPr>
              <a:t>GudiVan Rossum</a:t>
            </a: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DD3CC1E-3EAD-4DA0-8C9F-97888CAE8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16" y="4947768"/>
            <a:ext cx="1957134" cy="13875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A30F357-54EF-4E92-8BD6-8174CB2F3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760" y="4947768"/>
            <a:ext cx="1982171" cy="13875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73E3FE6-F101-49EC-8D2F-B155765A6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071" y="4942005"/>
            <a:ext cx="1306286" cy="12888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32B350-4483-44BD-B98A-BA307061EBFA}"/>
              </a:ext>
            </a:extLst>
          </p:cNvPr>
          <p:cNvSpPr txBox="1"/>
          <p:nvPr/>
        </p:nvSpPr>
        <p:spPr>
          <a:xfrm>
            <a:off x="6753200" y="4942005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242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파이썬의 로고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두마리의 뱀이 겹쳐 있음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'python'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print(sys.getrefcount(x))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>
            <a:off x="4124908" y="4109061"/>
            <a:ext cx="1584177" cy="1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531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print(sys.getrefcount(y))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>
            <a:off x="4124908" y="4109061"/>
            <a:ext cx="1584177" cy="1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CC4297-9DB9-4C92-83EB-365A0DCFECCC}"/>
              </a:ext>
            </a:extLst>
          </p:cNvPr>
          <p:cNvSpPr/>
          <p:nvPr/>
        </p:nvSpPr>
        <p:spPr>
          <a:xfrm>
            <a:off x="2196674" y="47838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7970D-4CB4-4B19-8ACE-1624CFA376B1}"/>
              </a:ext>
            </a:extLst>
          </p:cNvPr>
          <p:cNvSpPr txBox="1"/>
          <p:nvPr/>
        </p:nvSpPr>
        <p:spPr>
          <a:xfrm>
            <a:off x="2094558" y="44145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5F3F1F5-F364-480D-B046-3F7B3F559053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4124908" y="4128488"/>
            <a:ext cx="1584177" cy="86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244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None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print(sys.getrefcount(y))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CC4297-9DB9-4C92-83EB-365A0DCFECCC}"/>
              </a:ext>
            </a:extLst>
          </p:cNvPr>
          <p:cNvSpPr/>
          <p:nvPr/>
        </p:nvSpPr>
        <p:spPr>
          <a:xfrm>
            <a:off x="2196674" y="47838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7970D-4CB4-4B19-8ACE-1624CFA376B1}"/>
              </a:ext>
            </a:extLst>
          </p:cNvPr>
          <p:cNvSpPr txBox="1"/>
          <p:nvPr/>
        </p:nvSpPr>
        <p:spPr>
          <a:xfrm>
            <a:off x="2094558" y="44145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5F3F1F5-F364-480D-B046-3F7B3F559053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4124908" y="4128488"/>
            <a:ext cx="1584177" cy="86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F50156-C616-413D-8004-0C2FF8C92F53}"/>
              </a:ext>
            </a:extLst>
          </p:cNvPr>
          <p:cNvCxnSpPr/>
          <p:nvPr/>
        </p:nvCxnSpPr>
        <p:spPr>
          <a:xfrm flipH="1">
            <a:off x="2144688" y="3894601"/>
            <a:ext cx="1980220" cy="42646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1997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14889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input() </a:t>
            </a:r>
            <a:r>
              <a:rPr lang="ko-KR" altLang="en-US" sz="2000" b="1">
                <a:latin typeface="+mj-ea"/>
                <a:ea typeface="+mj-ea"/>
              </a:rPr>
              <a:t>함수는 콘솔창에서 문자열을 입력 받는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652946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print("Enter your name:")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somebody = input()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print("Hi",somebody,"How are you today?")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04A87C6-A210-481D-9D93-97343D3F7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1" y="2744924"/>
            <a:ext cx="5325617" cy="836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2D4093-70B4-4C98-A451-4592BCC0BEFC}"/>
              </a:ext>
            </a:extLst>
          </p:cNvPr>
          <p:cNvSpPr txBox="1"/>
          <p:nvPr/>
        </p:nvSpPr>
        <p:spPr>
          <a:xfrm>
            <a:off x="829916" y="3973157"/>
            <a:ext cx="3477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Enter your name:</a:t>
            </a:r>
          </a:p>
          <a:p>
            <a:r>
              <a:rPr lang="en-US" altLang="ko-KR">
                <a:latin typeface="Consolas" panose="020B0609020204030204" pitchFamily="49" charset="0"/>
              </a:rPr>
              <a:t>Hong</a:t>
            </a:r>
          </a:p>
          <a:p>
            <a:r>
              <a:rPr lang="en-US" altLang="ko-KR">
                <a:latin typeface="Consolas" panose="020B0609020204030204" pitchFamily="49" charset="0"/>
              </a:rPr>
              <a:t>Hi Hong How are you today?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441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196752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콤마</a:t>
            </a:r>
            <a:r>
              <a:rPr lang="en-US" altLang="ko-KR" sz="2000" b="1">
                <a:latin typeface="+mj-ea"/>
                <a:ea typeface="+mj-ea"/>
              </a:rPr>
              <a:t>(,) </a:t>
            </a:r>
            <a:r>
              <a:rPr lang="ko-KR" altLang="en-US" sz="2000" b="1">
                <a:latin typeface="+mj-ea"/>
                <a:ea typeface="+mj-ea"/>
              </a:rPr>
              <a:t>사용할경우 </a:t>
            </a:r>
            <a:r>
              <a:rPr lang="en-US" altLang="ko-KR" sz="2000" b="1">
                <a:latin typeface="+mj-ea"/>
                <a:ea typeface="+mj-ea"/>
              </a:rPr>
              <a:t>print </a:t>
            </a:r>
            <a:r>
              <a:rPr lang="ko-KR" altLang="en-US" sz="2000" b="1">
                <a:latin typeface="+mj-ea"/>
                <a:ea typeface="+mj-ea"/>
              </a:rPr>
              <a:t>문이 연결됨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700808"/>
            <a:ext cx="8460940" cy="48400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 World!","Hello Again!!!")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F2D4093-70B4-4C98-A451-4592BCC0BEFC}"/>
              </a:ext>
            </a:extLst>
          </p:cNvPr>
          <p:cNvSpPr txBox="1"/>
          <p:nvPr/>
        </p:nvSpPr>
        <p:spPr>
          <a:xfrm>
            <a:off x="778070" y="2194226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World! Hello Again!!!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4DE94B7E-20D7-4037-877B-99E61E6E2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070307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숫자 입력 받기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9D9FC-6209-4EC8-A061-0429FDCFE5CC}"/>
              </a:ext>
            </a:extLst>
          </p:cNvPr>
          <p:cNvGrpSpPr/>
          <p:nvPr/>
        </p:nvGrpSpPr>
        <p:grpSpPr>
          <a:xfrm>
            <a:off x="777704" y="3574362"/>
            <a:ext cx="8460940" cy="80128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B09B848-D51E-4472-8B28-C8BCF459F23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5803F6-5F37-4A9C-B8FE-AEA10E5E6C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temperature =float(input("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온도를입력하세요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print(temperature)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5BA4507-60BB-4B05-8A15-1E1306132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2" y="4449142"/>
            <a:ext cx="5620574" cy="3840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FD510A-7E6E-40F4-B033-10D4902320A3}"/>
              </a:ext>
            </a:extLst>
          </p:cNvPr>
          <p:cNvSpPr txBox="1"/>
          <p:nvPr/>
        </p:nvSpPr>
        <p:spPr>
          <a:xfrm>
            <a:off x="799418" y="4916981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Consolas" panose="020B0609020204030204" pitchFamily="49" charset="0"/>
              </a:rPr>
              <a:t>온도를입력하세요</a:t>
            </a:r>
            <a:r>
              <a:rPr lang="en-US" altLang="ko-KR">
                <a:latin typeface="Consolas" panose="020B0609020204030204" pitchFamily="49" charset="0"/>
              </a:rPr>
              <a:t>: 103</a:t>
            </a:r>
          </a:p>
          <a:p>
            <a:r>
              <a:rPr lang="en-US" altLang="ko-KR">
                <a:latin typeface="Consolas" panose="020B0609020204030204" pitchFamily="49" charset="0"/>
              </a:rPr>
              <a:t>103.0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826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변수 두 개에 저장하기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2672916"/>
            <a:ext cx="8460940" cy="99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BB6A29-58E3-44BD-B12A-82BD50783ACC}"/>
              </a:ext>
            </a:extLst>
          </p:cNvPr>
          <p:cNvSpPr txBox="1"/>
          <p:nvPr/>
        </p:nvSpPr>
        <p:spPr>
          <a:xfrm>
            <a:off x="854622" y="1340768"/>
            <a:ext cx="6535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4472029"/>
            <a:ext cx="8460940" cy="99750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문자열 두 개을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').split()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4EC5019-4AF4-46C7-8700-B109FFC79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7" y="5594776"/>
            <a:ext cx="7113240" cy="3545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81CAB3B-AA32-4F46-A97D-97950A6E1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72" y="3753036"/>
            <a:ext cx="4777715" cy="37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22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변수 두 개에 저장하기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2672916"/>
            <a:ext cx="8460940" cy="99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input().split(",")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BB6A29-58E3-44BD-B12A-82BD50783ACC}"/>
              </a:ext>
            </a:extLst>
          </p:cNvPr>
          <p:cNvSpPr txBox="1"/>
          <p:nvPr/>
        </p:nvSpPr>
        <p:spPr>
          <a:xfrm>
            <a:off x="854622" y="1340768"/>
            <a:ext cx="6535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4472029"/>
            <a:ext cx="8460940" cy="99750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input('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문자열 두 개을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').split(",")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C073046-C5E7-4236-B8D5-48665B0A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63" y="3738388"/>
            <a:ext cx="5339053" cy="4118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916151-84DD-4778-8B74-A040024EB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63" y="5697650"/>
            <a:ext cx="7169696" cy="30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3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정수로 변환하기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64076"/>
            <a:ext cx="8460940" cy="73277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2979707"/>
            <a:ext cx="8460940" cy="1248441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int(b)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DCFF127-0B9F-4EC4-BC3F-2787EF5A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2184639"/>
            <a:ext cx="7977336" cy="352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9068E6-7247-4A88-9C09-97A35CDA6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4300156"/>
            <a:ext cx="7977336" cy="35298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2A5EF9C-CB5A-45C5-830E-CD67B43B4105}"/>
              </a:ext>
            </a:extLst>
          </p:cNvPr>
          <p:cNvGrpSpPr/>
          <p:nvPr/>
        </p:nvGrpSpPr>
        <p:grpSpPr>
          <a:xfrm>
            <a:off x="763701" y="4917723"/>
            <a:ext cx="8460940" cy="707522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F31286-9113-42ED-BE34-174E9CCEE6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6D785B-D92A-42B2-97E4-3D450CC52F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7AE970CB-3A1B-4371-9708-00C5436F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5740316"/>
            <a:ext cx="7977336" cy="3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8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sep</a:t>
            </a:r>
            <a:r>
              <a:rPr lang="ko-KR" altLang="en-US" sz="2000" b="1">
                <a:latin typeface="+mj-ea"/>
                <a:ea typeface="+mj-ea"/>
              </a:rPr>
              <a:t>로 값 사이에 문자 넣기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40011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54622" y="2780928"/>
            <a:ext cx="5671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2, sep='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2, sep='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8D4E1FA-BA09-4EBE-BA19-E6A889BB5E91}"/>
              </a:ext>
            </a:extLst>
          </p:cNvPr>
          <p:cNvGrpSpPr/>
          <p:nvPr/>
        </p:nvGrpSpPr>
        <p:grpSpPr>
          <a:xfrm>
            <a:off x="772024" y="2014310"/>
            <a:ext cx="8460940" cy="400110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498373D-9F32-41A3-AB94-92A6BD45458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EEDDF97-AFE3-4A7C-8D9D-52EFFD6972B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print("Hello", "Python")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60E64C-372A-4A8C-BCCB-13AEA32A2698}"/>
              </a:ext>
            </a:extLst>
          </p:cNvPr>
          <p:cNvGrpSpPr/>
          <p:nvPr/>
        </p:nvGrpSpPr>
        <p:grpSpPr>
          <a:xfrm>
            <a:off x="772024" y="3717032"/>
            <a:ext cx="8460940" cy="400110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0E554F-B6FD-4A2A-93F5-5B15598294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282CB13-8237-4568-9520-888961D7290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323A353-A74E-4CF3-B19E-2C698F95C6DD}"/>
              </a:ext>
            </a:extLst>
          </p:cNvPr>
          <p:cNvGrpSpPr/>
          <p:nvPr/>
        </p:nvGrpSpPr>
        <p:grpSpPr>
          <a:xfrm>
            <a:off x="772024" y="4329761"/>
            <a:ext cx="8460940" cy="400110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AC3481-EA95-4012-A677-F1CD2FE9346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97F0550-46C0-4313-A601-4A5A85F027A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sep=',')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1AD90E7-9013-4358-97B2-BF7BD6593BE8}"/>
              </a:ext>
            </a:extLst>
          </p:cNvPr>
          <p:cNvGrpSpPr/>
          <p:nvPr/>
        </p:nvGrpSpPr>
        <p:grpSpPr>
          <a:xfrm>
            <a:off x="772024" y="4942490"/>
            <a:ext cx="8460940" cy="40011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FC35DCE-80DB-4C87-88EF-3B3C5F8FCD1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D45C4E8-891B-4BEF-9FF4-026880E055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print("Hello", "Python", sep="")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2F30B16-DD9A-4688-84BA-FD5BC1B741DA}"/>
              </a:ext>
            </a:extLst>
          </p:cNvPr>
          <p:cNvGrpSpPr/>
          <p:nvPr/>
        </p:nvGrpSpPr>
        <p:grpSpPr>
          <a:xfrm>
            <a:off x="772024" y="5555219"/>
            <a:ext cx="8460940" cy="400110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810715-5CCE-47B2-8FE4-75B72FE5C54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1D37126-32FE-4135-87E8-CCB7DC4C2E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print(1024, 768, sep="x")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35BF87-836C-4DA6-9FA4-548BAB9FD2EF}"/>
              </a:ext>
            </a:extLst>
          </p:cNvPr>
          <p:cNvGrpSpPr/>
          <p:nvPr/>
        </p:nvGrpSpPr>
        <p:grpSpPr>
          <a:xfrm>
            <a:off x="772024" y="6173926"/>
            <a:ext cx="8460940" cy="400110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6EB3B75-E685-4E7F-B2F1-C7CE69711EA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6B48603-7C66-4BE1-B686-E4E369217BC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sep='\n')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5921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end </a:t>
            </a:r>
            <a:r>
              <a:rPr lang="ko-KR" altLang="en-US" sz="2000" b="1">
                <a:latin typeface="+mj-ea"/>
                <a:ea typeface="+mj-ea"/>
              </a:rPr>
              <a:t>사용하기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97210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920552" y="2600908"/>
            <a:ext cx="4703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, end='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, end='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AEEB14-50AE-4F6D-A4B6-F8A4AEE8D7B3}"/>
              </a:ext>
            </a:extLst>
          </p:cNvPr>
          <p:cNvGrpSpPr/>
          <p:nvPr/>
        </p:nvGrpSpPr>
        <p:grpSpPr>
          <a:xfrm>
            <a:off x="722530" y="3429000"/>
            <a:ext cx="8460940" cy="972108"/>
            <a:chOff x="704528" y="1448780"/>
            <a:chExt cx="7920880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DD40302-17B4-4FB8-9557-9D60683179A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CE97659-E60B-4CFD-B313-2DC4FB7674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B6ED367-B5C1-49F2-93EF-90DED403EAF9}"/>
              </a:ext>
            </a:extLst>
          </p:cNvPr>
          <p:cNvGrpSpPr/>
          <p:nvPr/>
        </p:nvGrpSpPr>
        <p:grpSpPr>
          <a:xfrm>
            <a:off x="722530" y="4797152"/>
            <a:ext cx="8460940" cy="972108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C18A4F2-935C-4AB8-BF89-82DD66A7014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FA1D212-87C4-471C-9040-892F62FD1B1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end='\t')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print(2, end='\t')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587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인터프리터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1194173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 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  <a:p>
            <a:endParaRPr lang="ko-KR" altLang="en-US">
              <a:latin typeface="+mj-ea"/>
              <a:ea typeface="+mj-ea"/>
            </a:endParaRP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734634" y="1010403"/>
            <a:ext cx="83440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플랫폼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OS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R="3218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윈도우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리눅스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안드로이드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맥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OS, iOS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등프로그램이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65610" algn="l"/>
            <a:r>
              <a:rPr lang="en-US" altLang="ko-KR" b="1">
                <a:latin typeface="맑은 고딕" panose="020B0503020000020004" pitchFamily="50" charset="-127"/>
              </a:rPr>
              <a:t>   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실행되는 운영체제를 플랫폼이라고 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독립적인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관계없는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상관없는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OS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상관없이 한번 프로그램을 작성하면 사용 가능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인터프리터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통역기를 사용하는 언어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…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3013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소스코드를 바로 실행할 수 있게 지원하는 프로그램 실행 방법</a:t>
            </a:r>
            <a:endParaRPr lang="ko-KR" altLang="en-US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57D089D2-672A-4376-A9FC-942F555DB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188274"/>
              </p:ext>
            </p:extLst>
          </p:nvPr>
        </p:nvGraphicFramePr>
        <p:xfrm>
          <a:off x="743849" y="3239492"/>
          <a:ext cx="8430834" cy="2900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4230">
                  <a:extLst>
                    <a:ext uri="{9D8B030D-6E8A-4147-A177-3AD203B41FA5}">
                      <a16:colId xmlns:a16="http://schemas.microsoft.com/office/drawing/2014/main" val="453524565"/>
                    </a:ext>
                  </a:extLst>
                </a:gridCol>
                <a:gridCol w="2340260">
                  <a:extLst>
                    <a:ext uri="{9D8B030D-6E8A-4147-A177-3AD203B41FA5}">
                      <a16:colId xmlns:a16="http://schemas.microsoft.com/office/drawing/2014/main" val="918244087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875433179"/>
                    </a:ext>
                  </a:extLst>
                </a:gridCol>
              </a:tblGrid>
              <a:tr h="713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컴파일러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컴파일러</a:t>
                      </a:r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 vs [</a:t>
                      </a:r>
                      <a:r>
                        <a:rPr lang="ko-KR" altLang="en-US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인터프리터</a:t>
                      </a:r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인터프리터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1328889"/>
                  </a:ext>
                </a:extLst>
              </a:tr>
              <a:tr h="8204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소스코드를 기계어로 먼저 번역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해당 플랫폼에 최적화되어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프로그램을 실행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작동방식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별도의 번역과정 없이</a:t>
                      </a:r>
                    </a:p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소스코드를 실행시점에 해석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하여 컴퓨터가 처리할 수 있도록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039238"/>
                  </a:ext>
                </a:extLst>
              </a:tr>
              <a:tr h="7138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실행속도가 빠름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한번의 많은 기억장소 필요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장점</a:t>
                      </a:r>
                    </a:p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단점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간단히작성 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메모리가 적게 필요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실행속도가 느림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44922"/>
                  </a:ext>
                </a:extLst>
              </a:tr>
              <a:tr h="60565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자바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C++, C#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주요언어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파이썬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스칼라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6473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935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print</a:t>
            </a:r>
            <a:r>
              <a:rPr lang="ko-KR" altLang="en-US" sz="2000" b="1">
                <a:latin typeface="+mj-ea"/>
                <a:ea typeface="+mj-ea"/>
              </a:rPr>
              <a:t> </a:t>
            </a:r>
            <a:r>
              <a:rPr lang="en-US" altLang="ko-KR" sz="2000" b="1">
                <a:latin typeface="+mj-ea"/>
                <a:ea typeface="+mj-ea"/>
              </a:rPr>
              <a:t>formatting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프린트 문은 기본적인 출력 외에 출력의 양식을 형식을 지정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24009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print(1,2,3)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print("a"+" "+"b"+" "+"c")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print("%d %d %d"%(1,2,3))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print("{} {} {}".format("a","b","c"))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23680" y="3190932"/>
            <a:ext cx="817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>
                <a:latin typeface="Consolas" panose="020B0609020204030204" pitchFamily="49" charset="0"/>
              </a:rPr>
              <a:t>1 2 3</a:t>
            </a:r>
          </a:p>
          <a:p>
            <a:r>
              <a:rPr lang="pt-BR" altLang="ko-KR">
                <a:latin typeface="Consolas" panose="020B0609020204030204" pitchFamily="49" charset="0"/>
              </a:rPr>
              <a:t>a b c</a:t>
            </a:r>
          </a:p>
          <a:p>
            <a:r>
              <a:rPr lang="pt-BR" altLang="ko-KR">
                <a:latin typeface="Consolas" panose="020B0609020204030204" pitchFamily="49" charset="0"/>
              </a:rPr>
              <a:t>1 2 3</a:t>
            </a:r>
          </a:p>
          <a:p>
            <a:r>
              <a:rPr lang="pt-BR" altLang="ko-KR">
                <a:latin typeface="Consolas" panose="020B0609020204030204" pitchFamily="49" charset="0"/>
              </a:rPr>
              <a:t>a b c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00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664797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  <a:br>
              <a:rPr lang="en-US" altLang="ko-KR" sz="2400" b="1">
                <a:solidFill>
                  <a:srgbClr val="000000"/>
                </a:solidFill>
              </a:rPr>
            </a:b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일반적으로 </a:t>
            </a:r>
            <a:r>
              <a:rPr lang="en-US" altLang="ko-KR" sz="2000" b="1">
                <a:latin typeface="+mj-ea"/>
                <a:ea typeface="+mj-ea"/>
              </a:rPr>
              <a:t>%-format 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str.format() </a:t>
            </a:r>
            <a:r>
              <a:rPr lang="ko-KR" altLang="en-US" sz="2000" b="1">
                <a:latin typeface="+mj-ea"/>
                <a:ea typeface="+mj-ea"/>
              </a:rPr>
              <a:t>함수를 사용함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24009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print('%s %s'%('one','two'))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print('{} {}'.format('one','two'))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print('%d %d'%(1,2))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print('{} {}'.format(1,2))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23680" y="3190932"/>
            <a:ext cx="10711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one two</a:t>
            </a:r>
          </a:p>
          <a:p>
            <a:r>
              <a:rPr lang="en-US" altLang="ko-KR">
                <a:latin typeface="Consolas" panose="020B0609020204030204" pitchFamily="49" charset="0"/>
              </a:rPr>
              <a:t>one two</a:t>
            </a:r>
          </a:p>
          <a:p>
            <a:r>
              <a:rPr lang="en-US" altLang="ko-KR">
                <a:latin typeface="Consolas" panose="020B0609020204030204" pitchFamily="49" charset="0"/>
              </a:rPr>
              <a:t>1 2</a:t>
            </a:r>
          </a:p>
          <a:p>
            <a:r>
              <a:rPr lang="en-US" altLang="ko-KR">
                <a:latin typeface="Consolas" panose="020B0609020204030204" pitchFamily="49" charset="0"/>
              </a:rPr>
              <a:t>1 2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706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“</a:t>
            </a:r>
            <a:r>
              <a:rPr lang="en-US" altLang="ko-KR" sz="2000" b="1">
                <a:latin typeface="+mj-ea"/>
                <a:ea typeface="+mj-ea"/>
              </a:rPr>
              <a:t>%datatype” % (variable) </a:t>
            </a:r>
            <a:r>
              <a:rPr lang="ko-KR" altLang="en-US" sz="2000" b="1">
                <a:latin typeface="+mj-ea"/>
                <a:ea typeface="+mj-ea"/>
              </a:rPr>
              <a:t>형태로 출력 양식을 표현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85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eat %d apples."%3)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eat %s apples."%"five")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number=3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day="three"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ate %d apples. I was sick for %s days."%(number,day))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%s, Price per unit: %f."%("Apple",5.243))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10340" y="3892986"/>
            <a:ext cx="5503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I eat 3 apples.</a:t>
            </a:r>
          </a:p>
          <a:p>
            <a:r>
              <a:rPr lang="en-US" altLang="ko-KR">
                <a:latin typeface="Consolas" panose="020B0609020204030204" pitchFamily="49" charset="0"/>
              </a:rPr>
              <a:t>I eat five apples.</a:t>
            </a:r>
          </a:p>
          <a:p>
            <a:r>
              <a:rPr lang="en-US" altLang="ko-KR">
                <a:latin typeface="Consolas" panose="020B0609020204030204" pitchFamily="49" charset="0"/>
              </a:rPr>
              <a:t>I ate 3 apples. I was sick for three days.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5.243000.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028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22530" y="1696501"/>
            <a:ext cx="8460940" cy="61986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print("Art: %5d, Prince per Unit: %8.2f" % (453, 59.058))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2360712" y="3059668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Art:   453, Prince per Unit:    59.06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EF36A74-DB5D-44C0-8148-2F70927E7189}"/>
              </a:ext>
            </a:extLst>
          </p:cNvPr>
          <p:cNvSpPr/>
          <p:nvPr/>
        </p:nvSpPr>
        <p:spPr>
          <a:xfrm>
            <a:off x="4052900" y="2492315"/>
            <a:ext cx="1296144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BF8911-C16C-4DA0-94C2-8A74D9035CBC}"/>
              </a:ext>
            </a:extLst>
          </p:cNvPr>
          <p:cNvSpPr/>
          <p:nvPr/>
        </p:nvSpPr>
        <p:spPr>
          <a:xfrm>
            <a:off x="6501172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EC02A9-9561-48B7-96CA-92E7451C08D3}"/>
              </a:ext>
            </a:extLst>
          </p:cNvPr>
          <p:cNvSpPr/>
          <p:nvPr/>
        </p:nvSpPr>
        <p:spPr>
          <a:xfrm>
            <a:off x="2468724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865E5B-4118-49AB-A10C-B39172052823}"/>
              </a:ext>
            </a:extLst>
          </p:cNvPr>
          <p:cNvSpPr/>
          <p:nvPr/>
        </p:nvSpPr>
        <p:spPr>
          <a:xfrm>
            <a:off x="5349044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4920EA-4288-474C-B163-3B12C684464C}"/>
              </a:ext>
            </a:extLst>
          </p:cNvPr>
          <p:cNvSpPr/>
          <p:nvPr/>
        </p:nvSpPr>
        <p:spPr>
          <a:xfrm>
            <a:off x="7293260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7820B32-9944-425C-8EC6-22C10D6FA6BB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V="1">
            <a:off x="4556956" y="-135977"/>
            <a:ext cx="12700" cy="4032448"/>
          </a:xfrm>
          <a:prstGeom prst="bentConnector3">
            <a:avLst>
              <a:gd name="adj1" fmla="val 349411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D0165B8-89A1-499D-AE17-FB9A3DD389EA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6393160" y="908139"/>
            <a:ext cx="12700" cy="1944216"/>
          </a:xfrm>
          <a:prstGeom prst="bentConnector3">
            <a:avLst>
              <a:gd name="adj1" fmla="val 54907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966681-42AD-48C5-839A-382728734202}"/>
              </a:ext>
            </a:extLst>
          </p:cNvPr>
          <p:cNvSpPr txBox="1"/>
          <p:nvPr/>
        </p:nvSpPr>
        <p:spPr>
          <a:xfrm>
            <a:off x="5878287" y="2636331"/>
            <a:ext cx="242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String Modulo Operator</a:t>
            </a:r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2A5225-34E2-4601-848D-D62815655527}"/>
              </a:ext>
            </a:extLst>
          </p:cNvPr>
          <p:cNvCxnSpPr>
            <a:stCxn id="24" idx="0"/>
          </p:cNvCxnSpPr>
          <p:nvPr/>
        </p:nvCxnSpPr>
        <p:spPr>
          <a:xfrm flipH="1" flipV="1">
            <a:off x="6141132" y="2132275"/>
            <a:ext cx="949442" cy="504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5D6FE6DF-14AD-4BD4-9767-7DF0F3A66FAD}"/>
              </a:ext>
            </a:extLst>
          </p:cNvPr>
          <p:cNvGraphicFramePr>
            <a:graphicFrameLocks noGrp="1"/>
          </p:cNvGraphicFramePr>
          <p:nvPr/>
        </p:nvGraphicFramePr>
        <p:xfrm>
          <a:off x="2547082" y="3630996"/>
          <a:ext cx="4723137" cy="2864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221">
                  <a:extLst>
                    <a:ext uri="{9D8B030D-6E8A-4147-A177-3AD203B41FA5}">
                      <a16:colId xmlns:a16="http://schemas.microsoft.com/office/drawing/2014/main" val="2674755838"/>
                    </a:ext>
                  </a:extLst>
                </a:gridCol>
                <a:gridCol w="3533916">
                  <a:extLst>
                    <a:ext uri="{9D8B030D-6E8A-4147-A177-3AD203B41FA5}">
                      <a16:colId xmlns:a16="http://schemas.microsoft.com/office/drawing/2014/main" val="165119015"/>
                    </a:ext>
                  </a:extLst>
                </a:gridCol>
              </a:tblGrid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150340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문자열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(String)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741568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문자</a:t>
                      </a:r>
                      <a:r>
                        <a:rPr lang="en-US" altLang="ko-KR"/>
                        <a:t>1</a:t>
                      </a:r>
                      <a:r>
                        <a:rPr lang="ko-KR" altLang="en-US"/>
                        <a:t>개</a:t>
                      </a:r>
                      <a:r>
                        <a:rPr lang="en-US" altLang="ko-KR"/>
                        <a:t>(character)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991709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정수</a:t>
                      </a:r>
                      <a:r>
                        <a:rPr lang="en-US" altLang="ko-KR"/>
                        <a:t>(Integer)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95825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%f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부동소수</a:t>
                      </a:r>
                      <a:r>
                        <a:rPr lang="en-US" altLang="ko-KR"/>
                        <a:t>(floating-point)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305951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%o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r>
                        <a:rPr lang="ko-KR" altLang="en-US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727010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%x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r>
                        <a:rPr lang="ko-KR" altLang="en-US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01084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Literal % (</a:t>
                      </a:r>
                      <a:r>
                        <a:rPr lang="ko-KR" altLang="en-US"/>
                        <a:t>문자 </a:t>
                      </a:r>
                      <a:r>
                        <a:rPr lang="en-US" altLang="ko-KR"/>
                        <a:t>% </a:t>
                      </a:r>
                      <a:r>
                        <a:rPr lang="ko-KR" altLang="en-US"/>
                        <a:t>자체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829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116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str.format()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age =36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name='Hong gil dong'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print("I’m {0} years old.".format(age))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print("My name is {0} and {1} years old.".format(name,age))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{0}, Price per unit: {1:.3f}.".format("Apple",5.243))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12CD43-E7F9-4389-8B77-8B56845354BF}"/>
              </a:ext>
            </a:extLst>
          </p:cNvPr>
          <p:cNvSpPr txBox="1"/>
          <p:nvPr/>
        </p:nvSpPr>
        <p:spPr>
          <a:xfrm>
            <a:off x="737745" y="4125850"/>
            <a:ext cx="5503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I’m 36 years old.</a:t>
            </a:r>
          </a:p>
          <a:p>
            <a:r>
              <a:rPr lang="en-US" altLang="ko-KR">
                <a:latin typeface="Consolas" panose="020B0609020204030204" pitchFamily="49" charset="0"/>
              </a:rPr>
              <a:t>My name is Hong gil dong and 36 years old.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5.243.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6B5945A2-9EB1-46D2-B95D-00D9F8A2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96391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“~~~~{datatype}~~~~”.format(argument)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5270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str.format()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632520" y="1912525"/>
            <a:ext cx="8802978" cy="61986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print("Art: {0:5d}, Price per Unit: {1:8.2f}".format( 453, 59.058))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2270702" y="3275692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Art:   453, Prince per Unit:    59.06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EF36A74-DB5D-44C0-8148-2F70927E7189}"/>
              </a:ext>
            </a:extLst>
          </p:cNvPr>
          <p:cNvSpPr/>
          <p:nvPr/>
        </p:nvSpPr>
        <p:spPr>
          <a:xfrm>
            <a:off x="3962890" y="2708339"/>
            <a:ext cx="1296144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BF8911-C16C-4DA0-94C2-8A74D9035CBC}"/>
              </a:ext>
            </a:extLst>
          </p:cNvPr>
          <p:cNvSpPr/>
          <p:nvPr/>
        </p:nvSpPr>
        <p:spPr>
          <a:xfrm>
            <a:off x="7743310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EC02A9-9561-48B7-96CA-92E7451C08D3}"/>
              </a:ext>
            </a:extLst>
          </p:cNvPr>
          <p:cNvSpPr/>
          <p:nvPr/>
        </p:nvSpPr>
        <p:spPr>
          <a:xfrm>
            <a:off x="2738754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865E5B-4118-49AB-A10C-B39172052823}"/>
              </a:ext>
            </a:extLst>
          </p:cNvPr>
          <p:cNvSpPr/>
          <p:nvPr/>
        </p:nvSpPr>
        <p:spPr>
          <a:xfrm>
            <a:off x="5799094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4920EA-4288-474C-B163-3B12C684464C}"/>
              </a:ext>
            </a:extLst>
          </p:cNvPr>
          <p:cNvSpPr/>
          <p:nvPr/>
        </p:nvSpPr>
        <p:spPr>
          <a:xfrm>
            <a:off x="8535398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7820B32-9944-425C-8EC6-22C10D6FA6BB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V="1">
            <a:off x="5313040" y="-406007"/>
            <a:ext cx="12700" cy="5004556"/>
          </a:xfrm>
          <a:prstGeom prst="bentConnector3">
            <a:avLst>
              <a:gd name="adj1" fmla="val 331260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D0165B8-89A1-499D-AE17-FB9A3DD389EA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7239254" y="728119"/>
            <a:ext cx="12700" cy="2736304"/>
          </a:xfrm>
          <a:prstGeom prst="bentConnector3">
            <a:avLst>
              <a:gd name="adj1" fmla="val 500672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966681-42AD-48C5-839A-382728734202}"/>
              </a:ext>
            </a:extLst>
          </p:cNvPr>
          <p:cNvSpPr txBox="1"/>
          <p:nvPr/>
        </p:nvSpPr>
        <p:spPr>
          <a:xfrm>
            <a:off x="6735198" y="2752934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argument</a:t>
            </a:r>
            <a:r>
              <a:rPr lang="ko-KR" altLang="en-US"/>
              <a:t> </a:t>
            </a:r>
            <a:r>
              <a:rPr lang="en-US" altLang="ko-KR"/>
              <a:t>0</a:t>
            </a:r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2A5225-34E2-4601-848D-D62815655527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369923" y="2349190"/>
            <a:ext cx="445395" cy="403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6ED99B-6E0C-4077-951D-C1D971D8E475}"/>
              </a:ext>
            </a:extLst>
          </p:cNvPr>
          <p:cNvSpPr txBox="1"/>
          <p:nvPr/>
        </p:nvSpPr>
        <p:spPr>
          <a:xfrm>
            <a:off x="8221900" y="2752934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argument</a:t>
            </a:r>
            <a:r>
              <a:rPr lang="ko-KR" altLang="en-US"/>
              <a:t> </a:t>
            </a:r>
            <a:r>
              <a:rPr lang="en-US" altLang="ko-KR"/>
              <a:t>1</a:t>
            </a:r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5243B2-B882-4B0E-8B1D-4C044CD2D0E7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8679414" y="2349190"/>
            <a:ext cx="177211" cy="403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BEC277A-4A34-45E7-99A5-3D24E268CB48}"/>
              </a:ext>
            </a:extLst>
          </p:cNvPr>
          <p:cNvCxnSpPr>
            <a:cxnSpLocks/>
          </p:cNvCxnSpPr>
          <p:nvPr/>
        </p:nvCxnSpPr>
        <p:spPr>
          <a:xfrm>
            <a:off x="2512747" y="2317503"/>
            <a:ext cx="830054" cy="958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A9844E6-8FCD-47E8-B6B3-A0F0A01894DB}"/>
              </a:ext>
            </a:extLst>
          </p:cNvPr>
          <p:cNvCxnSpPr>
            <a:cxnSpLocks/>
          </p:cNvCxnSpPr>
          <p:nvPr/>
        </p:nvCxnSpPr>
        <p:spPr>
          <a:xfrm>
            <a:off x="5476286" y="2304617"/>
            <a:ext cx="1038057" cy="971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513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padding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여유 공간을 지정하여 글자배열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소수점 자릿수를 맞추기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%5s, Price per unit: %.5f."%("Apple",5.243))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{0:5s}, Price per unit: {1:.5f}.".format("Apple",5.243))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%10s, Price per unit: %10.3f."%("Apple",5.243))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{0:&gt;10s}, Price per unit: {1:10.3f}.".format("Apple",5.243))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799448" y="4121837"/>
            <a:ext cx="8294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Product: Apple, Price per unit: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  5.243.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  5.243.</a:t>
            </a:r>
          </a:p>
        </p:txBody>
      </p:sp>
    </p:spTree>
    <p:extLst>
      <p:ext uri="{BB962C8B-B14F-4D97-AF65-F5344CB8AC3E}">
        <p14:creationId xmlns:p14="http://schemas.microsoft.com/office/powerpoint/2010/main" val="4695895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naming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해당 표시할 내용을 변수로 표시하여 입력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%(name)10s, Price per unit: %(price)10.5f." % {"name":"Apple","price":5.243})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{name:&gt;10s}, Price per unit: {price:10.5f}.".format(name="Apple",price=5.243))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799448" y="4121837"/>
            <a:ext cx="829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Product:      Apple, Price per unit:   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5.24300.</a:t>
            </a:r>
          </a:p>
        </p:txBody>
      </p:sp>
    </p:spTree>
    <p:extLst>
      <p:ext uri="{BB962C8B-B14F-4D97-AF65-F5344CB8AC3E}">
        <p14:creationId xmlns:p14="http://schemas.microsoft.com/office/powerpoint/2010/main" val="2753321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800708"/>
            <a:ext cx="903817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1. </a:t>
            </a:r>
            <a:r>
              <a:rPr lang="ko-KR" altLang="en-US" sz="2000">
                <a:latin typeface="+mj-ea"/>
                <a:ea typeface="+mj-ea"/>
              </a:rPr>
              <a:t>편의점에서 물건을 샀다</a:t>
            </a:r>
            <a:r>
              <a:rPr lang="en-US" altLang="ko-KR" sz="2000">
                <a:latin typeface="+mj-ea"/>
                <a:ea typeface="+mj-ea"/>
              </a:rPr>
              <a:t>.  </a:t>
            </a:r>
            <a:r>
              <a:rPr lang="ko-KR" altLang="en-US" sz="2000">
                <a:latin typeface="+mj-ea"/>
                <a:ea typeface="+mj-ea"/>
              </a:rPr>
              <a:t>이때 지폐를 지불 했을 때 잔돈 계수 프로그램을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구현 하시오</a:t>
            </a:r>
            <a:r>
              <a:rPr lang="en-US" altLang="ko-KR" sz="2000">
                <a:latin typeface="+mj-ea"/>
                <a:ea typeface="+mj-ea"/>
              </a:rPr>
              <a:t>.  ( </a:t>
            </a:r>
            <a:r>
              <a:rPr lang="ko-KR" altLang="en-US" sz="2000">
                <a:latin typeface="+mj-ea"/>
                <a:ea typeface="+mj-ea"/>
              </a:rPr>
              <a:t>입력 </a:t>
            </a:r>
            <a:r>
              <a:rPr lang="en-US" altLang="ko-KR" sz="2000">
                <a:latin typeface="+mj-ea"/>
                <a:ea typeface="+mj-ea"/>
              </a:rPr>
              <a:t>: </a:t>
            </a:r>
            <a:r>
              <a:rPr lang="ko-KR" altLang="en-US" sz="2000">
                <a:latin typeface="+mj-ea"/>
                <a:ea typeface="+mj-ea"/>
              </a:rPr>
              <a:t>물건값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지불금액 </a:t>
            </a:r>
            <a:r>
              <a:rPr lang="en-US" altLang="ko-KR" sz="2000">
                <a:latin typeface="+mj-ea"/>
                <a:ea typeface="+mj-ea"/>
              </a:rPr>
              <a:t>=&gt; </a:t>
            </a:r>
            <a:r>
              <a:rPr lang="ko-KR" altLang="en-US" sz="2000">
                <a:latin typeface="+mj-ea"/>
                <a:ea typeface="+mj-ea"/>
              </a:rPr>
              <a:t>최대금액 </a:t>
            </a:r>
            <a:r>
              <a:rPr lang="en-US" altLang="ko-KR" sz="2000">
                <a:latin typeface="+mj-ea"/>
                <a:ea typeface="+mj-ea"/>
              </a:rPr>
              <a:t>10,000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예</a:t>
            </a:r>
            <a:r>
              <a:rPr lang="en-US" altLang="ko-KR" sz="2000">
                <a:latin typeface="+mj-ea"/>
                <a:ea typeface="+mj-ea"/>
              </a:rPr>
              <a:t>)   </a:t>
            </a:r>
            <a:r>
              <a:rPr lang="ko-KR" altLang="en-US" sz="2000">
                <a:latin typeface="+mj-ea"/>
                <a:ea typeface="+mj-ea"/>
              </a:rPr>
              <a:t>물건 값 </a:t>
            </a:r>
            <a:r>
              <a:rPr lang="en-US" altLang="ko-KR" sz="2000">
                <a:latin typeface="+mj-ea"/>
                <a:ea typeface="+mj-ea"/>
              </a:rPr>
              <a:t>: 5,430     </a:t>
            </a:r>
            <a:r>
              <a:rPr lang="ko-KR" altLang="en-US" sz="2000">
                <a:latin typeface="+mj-ea"/>
                <a:ea typeface="+mj-ea"/>
              </a:rPr>
              <a:t>지불금액 </a:t>
            </a:r>
            <a:r>
              <a:rPr lang="en-US" altLang="ko-KR" sz="2000">
                <a:latin typeface="+mj-ea"/>
                <a:ea typeface="+mj-ea"/>
              </a:rPr>
              <a:t>: 10,000</a:t>
            </a:r>
            <a:r>
              <a:rPr lang="ko-KR" altLang="en-US" sz="2000">
                <a:latin typeface="+mj-ea"/>
                <a:ea typeface="+mj-ea"/>
              </a:rPr>
              <a:t>원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</a:t>
            </a:r>
            <a:r>
              <a:rPr lang="ko-KR" altLang="en-US" sz="2000">
                <a:latin typeface="+mj-ea"/>
                <a:ea typeface="+mj-ea"/>
              </a:rPr>
              <a:t>결과 </a:t>
            </a:r>
            <a:r>
              <a:rPr lang="en-US" altLang="ko-KR" sz="2000">
                <a:latin typeface="+mj-ea"/>
                <a:ea typeface="+mj-ea"/>
              </a:rPr>
              <a:t>:  5,000</a:t>
            </a:r>
            <a:r>
              <a:rPr lang="ko-KR" altLang="en-US" sz="2000">
                <a:latin typeface="+mj-ea"/>
                <a:ea typeface="+mj-ea"/>
              </a:rPr>
              <a:t>원  </a:t>
            </a:r>
            <a:r>
              <a:rPr lang="en-US" altLang="ko-KR" sz="2000">
                <a:latin typeface="+mj-ea"/>
                <a:ea typeface="+mj-ea"/>
              </a:rPr>
              <a:t>0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1,000</a:t>
            </a:r>
            <a:r>
              <a:rPr lang="ko-KR" altLang="en-US" sz="2000">
                <a:latin typeface="+mj-ea"/>
                <a:ea typeface="+mj-ea"/>
              </a:rPr>
              <a:t>원  </a:t>
            </a:r>
            <a:r>
              <a:rPr lang="en-US" altLang="ko-KR" sz="2000">
                <a:latin typeface="+mj-ea"/>
                <a:ea typeface="+mj-ea"/>
              </a:rPr>
              <a:t>4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500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100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0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 50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 10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2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873B00-FE0A-42DF-BEE0-7A86FB103F75}"/>
              </a:ext>
            </a:extLst>
          </p:cNvPr>
          <p:cNvGrpSpPr/>
          <p:nvPr/>
        </p:nvGrpSpPr>
        <p:grpSpPr>
          <a:xfrm>
            <a:off x="796677" y="4581128"/>
            <a:ext cx="8460940" cy="194852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BEEBBE-9169-40ED-8579-55E56BB54F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032239-4A6F-4F5B-9DAA-368A613ADEB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price, money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물건값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지불금액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change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money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price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print("5,000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원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%d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개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"%( change // 5000 ))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change %= 5000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...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3A5893-8531-4986-A644-80135FEA342A}"/>
              </a:ext>
            </a:extLst>
          </p:cNvPr>
          <p:cNvSpPr/>
          <p:nvPr/>
        </p:nvSpPr>
        <p:spPr>
          <a:xfrm>
            <a:off x="956556" y="5555390"/>
            <a:ext cx="5508612" cy="89794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0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1124744"/>
            <a:ext cx="903817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2. </a:t>
            </a:r>
            <a:r>
              <a:rPr lang="ko-KR" altLang="en-US" sz="2000">
                <a:latin typeface="+mj-ea"/>
                <a:ea typeface="+mj-ea"/>
              </a:rPr>
              <a:t>한 학생의 국어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영어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수학 점수를 입력 받아</a:t>
            </a:r>
            <a:r>
              <a:rPr lang="en-US" altLang="ko-KR" sz="2000">
                <a:latin typeface="+mj-ea"/>
                <a:ea typeface="+mj-ea"/>
              </a:rPr>
              <a:t>,  </a:t>
            </a:r>
            <a:r>
              <a:rPr lang="ko-KR" altLang="en-US" sz="2000">
                <a:latin typeface="+mj-ea"/>
                <a:ea typeface="+mj-ea"/>
              </a:rPr>
              <a:t>총점과 평균을 </a:t>
            </a:r>
            <a:r>
              <a:rPr lang="en-US" altLang="ko-KR" sz="2000">
                <a:latin typeface="+mj-ea"/>
                <a:ea typeface="+mj-ea"/>
              </a:rPr>
              <a:t> </a:t>
            </a:r>
            <a:r>
              <a:rPr lang="ko-KR" altLang="en-US" sz="2000">
                <a:latin typeface="+mj-ea"/>
                <a:ea typeface="+mj-ea"/>
              </a:rPr>
              <a:t>구하는 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</a:t>
            </a:r>
            <a:r>
              <a:rPr lang="ko-KR" altLang="en-US" sz="2000">
                <a:latin typeface="+mj-ea"/>
                <a:ea typeface="+mj-ea"/>
              </a:rPr>
              <a:t>프로그램을 구현 하시오</a:t>
            </a:r>
            <a:r>
              <a:rPr lang="en-US" altLang="ko-KR" sz="2000">
                <a:latin typeface="+mj-ea"/>
                <a:ea typeface="+mj-ea"/>
              </a:rPr>
              <a:t>. ( </a:t>
            </a:r>
            <a:r>
              <a:rPr lang="ko-KR" altLang="en-US" sz="2000">
                <a:latin typeface="+mj-ea"/>
                <a:ea typeface="+mj-ea"/>
              </a:rPr>
              <a:t>점수는 한번의 </a:t>
            </a:r>
            <a:r>
              <a:rPr lang="en-US" altLang="ko-KR" sz="2000">
                <a:latin typeface="+mj-ea"/>
                <a:ea typeface="+mj-ea"/>
              </a:rPr>
              <a:t>input</a:t>
            </a:r>
            <a:r>
              <a:rPr lang="ko-KR" altLang="en-US" sz="2000">
                <a:latin typeface="+mj-ea"/>
                <a:ea typeface="+mj-ea"/>
              </a:rPr>
              <a:t>으로 입력 받는다</a:t>
            </a:r>
            <a:r>
              <a:rPr lang="en-US" altLang="ko-KR" sz="2000">
                <a:latin typeface="+mj-ea"/>
                <a:ea typeface="+mj-ea"/>
              </a:rPr>
              <a:t>. )</a:t>
            </a:r>
            <a:endParaRPr lang="ko-KR" altLang="en-US" sz="200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0E3148-62B5-4201-A337-447633E58D5D}"/>
              </a:ext>
            </a:extLst>
          </p:cNvPr>
          <p:cNvGrpSpPr/>
          <p:nvPr/>
        </p:nvGrpSpPr>
        <p:grpSpPr>
          <a:xfrm>
            <a:off x="796677" y="2276872"/>
            <a:ext cx="8460940" cy="1948524"/>
            <a:chOff x="704528" y="1448780"/>
            <a:chExt cx="7920880" cy="100811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8B7C638-13EC-402B-B3FC-756D206934B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0F037D1-B7BE-451E-B154-12B1363820D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kor, eng, math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 + eng + math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 = total / 3.0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수학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총점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=%5.2f"%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(kor, eng, math, total, aver))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2169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동적타이핑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734634" y="1010403"/>
            <a:ext cx="8344015" cy="337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객체지향적 언어</a:t>
            </a:r>
          </a:p>
          <a:p>
            <a:pPr marR="0" algn="l">
              <a:lnSpc>
                <a:spcPct val="150000"/>
              </a:lnSpc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실행순서가 아닌 단위모듈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중심으로 프로그램을 작성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하나의 객체는 어떤목적을 달성하기 위한 행동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(method)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속성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(attribute)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을 가지고 있음</a:t>
            </a:r>
          </a:p>
          <a:p>
            <a:pPr marR="0" algn="l">
              <a:lnSpc>
                <a:spcPct val="150000"/>
              </a:lnSpc>
            </a:pP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동적타이핑 언어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프로그램이 실행하는 시점에 프로그램이 사용해야 할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데이터에 대한 타입을 결정함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7063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1124744"/>
            <a:ext cx="903817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3. </a:t>
            </a:r>
            <a:r>
              <a:rPr lang="ko-KR" altLang="en-US" sz="2000">
                <a:latin typeface="+mj-ea"/>
                <a:ea typeface="+mj-ea"/>
              </a:rPr>
              <a:t>표준 입력으로 년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월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일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시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분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초가 입력된다</a:t>
            </a:r>
            <a:r>
              <a:rPr lang="en-US" altLang="ko-KR" sz="2000">
                <a:latin typeface="+mj-ea"/>
                <a:ea typeface="+mj-ea"/>
              </a:rPr>
              <a:t>.  </a:t>
            </a: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다음 소스 코드를 완성하여 입력된 날짜와 시간을 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</a:t>
            </a:r>
            <a:r>
              <a:rPr lang="ko-KR" altLang="en-US" sz="2000">
                <a:latin typeface="+mj-ea"/>
                <a:ea typeface="+mj-ea"/>
              </a:rPr>
              <a:t>년</a:t>
            </a:r>
            <a:r>
              <a:rPr lang="en-US" altLang="ko-KR" sz="2000">
                <a:latin typeface="+mj-ea"/>
                <a:ea typeface="+mj-ea"/>
              </a:rPr>
              <a:t>-</a:t>
            </a:r>
            <a:r>
              <a:rPr lang="ko-KR" altLang="en-US" sz="2000">
                <a:latin typeface="+mj-ea"/>
                <a:ea typeface="+mj-ea"/>
              </a:rPr>
              <a:t>월</a:t>
            </a:r>
            <a:r>
              <a:rPr lang="en-US" altLang="ko-KR" sz="2000">
                <a:latin typeface="+mj-ea"/>
                <a:ea typeface="+mj-ea"/>
              </a:rPr>
              <a:t>-</a:t>
            </a:r>
            <a:r>
              <a:rPr lang="ko-KR" altLang="en-US" sz="2000">
                <a:latin typeface="+mj-ea"/>
                <a:ea typeface="+mj-ea"/>
              </a:rPr>
              <a:t>일</a:t>
            </a:r>
            <a:r>
              <a:rPr lang="en-US" altLang="ko-KR" sz="2000">
                <a:latin typeface="+mj-ea"/>
                <a:ea typeface="+mj-ea"/>
              </a:rPr>
              <a:t>T</a:t>
            </a:r>
            <a:r>
              <a:rPr lang="ko-KR" altLang="en-US" sz="2000">
                <a:latin typeface="+mj-ea"/>
                <a:ea typeface="+mj-ea"/>
              </a:rPr>
              <a:t>시</a:t>
            </a:r>
            <a:r>
              <a:rPr lang="en-US" altLang="ko-KR" sz="2000">
                <a:latin typeface="+mj-ea"/>
                <a:ea typeface="+mj-ea"/>
              </a:rPr>
              <a:t>:</a:t>
            </a:r>
            <a:r>
              <a:rPr lang="ko-KR" altLang="en-US" sz="2000">
                <a:latin typeface="+mj-ea"/>
                <a:ea typeface="+mj-ea"/>
              </a:rPr>
              <a:t>분</a:t>
            </a:r>
            <a:r>
              <a:rPr lang="en-US" altLang="ko-KR" sz="2000">
                <a:latin typeface="+mj-ea"/>
                <a:ea typeface="+mj-ea"/>
              </a:rPr>
              <a:t>:</a:t>
            </a:r>
            <a:r>
              <a:rPr lang="ko-KR" altLang="en-US" sz="2000">
                <a:latin typeface="+mj-ea"/>
                <a:ea typeface="+mj-ea"/>
              </a:rPr>
              <a:t>초 형식으로 출력되게 구현 하시오</a:t>
            </a:r>
            <a:r>
              <a:rPr lang="en-US" altLang="ko-KR" sz="2000">
                <a:latin typeface="+mj-ea"/>
                <a:ea typeface="+mj-ea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8AD72D6-E84F-4822-81A3-0FDE160C93A3}"/>
              </a:ext>
            </a:extLst>
          </p:cNvPr>
          <p:cNvGrpSpPr/>
          <p:nvPr/>
        </p:nvGrpSpPr>
        <p:grpSpPr>
          <a:xfrm>
            <a:off x="705833" y="2780928"/>
            <a:ext cx="8460940" cy="1152128"/>
            <a:chOff x="704528" y="1448780"/>
            <a:chExt cx="7920880" cy="100811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BA9A28-464F-4822-83AD-701304E6D50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AC51F56-3F9C-4D7A-B8D6-316528ACD3D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year, month, day, hour, minute, second = input().split()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print(year, month, day, sep='-',end='T')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print(hour, minute, second, sep=':')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6865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32399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3. </a:t>
            </a:r>
            <a:r>
              <a:rPr lang="ko-KR" altLang="en-US" sz="2400" b="1">
                <a:latin typeface="+mn-ea"/>
              </a:rPr>
              <a:t>불 연산</a:t>
            </a:r>
            <a:r>
              <a:rPr lang="ko-KR" altLang="en-US" b="1">
                <a:latin typeface="+mn-ea"/>
              </a:rPr>
              <a:t> 및 문자열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3-1 </a:t>
            </a:r>
            <a:r>
              <a:rPr lang="ko-KR" altLang="en-US" sz="1600" b="1">
                <a:latin typeface="+mn-ea"/>
              </a:rPr>
              <a:t>불 연산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3-2 </a:t>
            </a:r>
            <a:r>
              <a:rPr lang="ko-KR" altLang="en-US" sz="1600" b="1">
                <a:latin typeface="+mn-ea"/>
              </a:rPr>
              <a:t>문자열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1740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자료형이란</a:t>
            </a:r>
            <a:r>
              <a:rPr lang="en-US" altLang="ko-KR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불</a:t>
            </a:r>
            <a:r>
              <a:rPr lang="en-US" altLang="ko-KR" b="1">
                <a:latin typeface="+mj-ea"/>
                <a:ea typeface="+mj-ea"/>
              </a:rPr>
              <a:t>(bool) </a:t>
            </a:r>
            <a:r>
              <a:rPr lang="ko-KR" altLang="en-US" b="1">
                <a:latin typeface="+mj-ea"/>
                <a:ea typeface="+mj-ea"/>
              </a:rPr>
              <a:t>자료형이란 참</a:t>
            </a:r>
            <a:r>
              <a:rPr lang="en-US" altLang="ko-KR" b="1">
                <a:latin typeface="+mj-ea"/>
                <a:ea typeface="+mj-ea"/>
              </a:rPr>
              <a:t>(True)</a:t>
            </a:r>
            <a:r>
              <a:rPr lang="ko-KR" altLang="en-US" b="1">
                <a:latin typeface="+mj-ea"/>
                <a:ea typeface="+mj-ea"/>
              </a:rPr>
              <a:t>과 거짓</a:t>
            </a:r>
            <a:r>
              <a:rPr lang="en-US" altLang="ko-KR" b="1">
                <a:latin typeface="+mj-ea"/>
                <a:ea typeface="+mj-ea"/>
              </a:rPr>
              <a:t>(False)</a:t>
            </a:r>
            <a:r>
              <a:rPr lang="ko-KR" altLang="en-US" b="1">
                <a:latin typeface="+mj-ea"/>
                <a:ea typeface="+mj-ea"/>
              </a:rPr>
              <a:t>을 나타내는 자료형이다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불 자료형은 다음 </a:t>
            </a:r>
            <a:r>
              <a:rPr lang="en-US" altLang="ko-KR" b="1">
                <a:latin typeface="+mj-ea"/>
                <a:ea typeface="+mj-ea"/>
              </a:rPr>
              <a:t>2</a:t>
            </a:r>
            <a:r>
              <a:rPr lang="ko-KR" altLang="en-US" b="1">
                <a:latin typeface="+mj-ea"/>
                <a:ea typeface="+mj-ea"/>
              </a:rPr>
              <a:t>가지 값만을 가질 수 있다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3" y="1736365"/>
            <a:ext cx="885428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b="1" i="0" u="none" strike="noStrike" baseline="0">
                <a:latin typeface="맑은 고딕" panose="020B0503020000020004" pitchFamily="50" charset="-127"/>
              </a:rPr>
              <a:t>True - </a:t>
            </a:r>
            <a:r>
              <a:rPr lang="ko-KR" altLang="en-US" sz="1600" b="1" i="0" u="none" strike="noStrike" baseline="0">
                <a:latin typeface="맑은 고딕" panose="020B0503020000020004" pitchFamily="50" charset="-127"/>
              </a:rPr>
              <a:t>참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b="1" i="0" u="none" strike="noStrike" baseline="0">
                <a:latin typeface="맑은 고딕" panose="020B0503020000020004" pitchFamily="50" charset="-127"/>
              </a:rPr>
              <a:t>False - </a:t>
            </a:r>
            <a:r>
              <a:rPr lang="ko-KR" altLang="en-US" sz="1600" b="1" i="0" u="none" strike="noStrike" baseline="0">
                <a:latin typeface="맑은 고딕" panose="020B0503020000020004" pitchFamily="50" charset="-127"/>
              </a:rPr>
              <a:t>거짓</a:t>
            </a:r>
            <a:endParaRPr lang="en-US" altLang="ko-KR" sz="1600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36086" y="3032956"/>
            <a:ext cx="8460940" cy="1287302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print(type(a))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print(type(b))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07E6167A-086D-47E6-91C6-26F28DF6B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3" y="2413256"/>
            <a:ext cx="90550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※ True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나 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False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는 파이썬의 예약어로 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true, false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와 같이 사용하지 말고 첫 문자를 항상 대문자로 사용해야 한다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83985C-49C5-4B4B-B6E7-AD47F871FEED}"/>
              </a:ext>
            </a:extLst>
          </p:cNvPr>
          <p:cNvGrpSpPr/>
          <p:nvPr/>
        </p:nvGrpSpPr>
        <p:grpSpPr>
          <a:xfrm>
            <a:off x="736086" y="4996408"/>
            <a:ext cx="8460940" cy="396044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BB59E17-6B09-455C-9F3E-EE625FE511D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38631-ECFE-4BA2-83F9-115F6E333F0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 == 1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60918F-8D69-4B43-8436-6B0764DF20FD}"/>
              </a:ext>
            </a:extLst>
          </p:cNvPr>
          <p:cNvGrpSpPr/>
          <p:nvPr/>
        </p:nvGrpSpPr>
        <p:grpSpPr>
          <a:xfrm>
            <a:off x="736086" y="5544852"/>
            <a:ext cx="8460940" cy="396044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CA2367E-3A72-4142-9911-DA0FA7CA34D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FD8F0B7-C8BE-43A8-9318-2093AA8615E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 &gt; 1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3B335E-D53F-44E1-82C4-36F3DDF91030}"/>
              </a:ext>
            </a:extLst>
          </p:cNvPr>
          <p:cNvGrpSpPr/>
          <p:nvPr/>
        </p:nvGrpSpPr>
        <p:grpSpPr>
          <a:xfrm>
            <a:off x="736086" y="6093296"/>
            <a:ext cx="8460940" cy="39604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E8895F7-8222-40E0-9E41-065FB66B5E6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9A66B3C-ED14-41D0-A37A-DB7819EE277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 &lt; 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36C869-66DB-42ED-997C-0EE735D6677C}"/>
              </a:ext>
            </a:extLst>
          </p:cNvPr>
          <p:cNvSpPr txBox="1"/>
          <p:nvPr/>
        </p:nvSpPr>
        <p:spPr>
          <a:xfrm>
            <a:off x="521366" y="4550876"/>
            <a:ext cx="511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불 자료형은 조건문의 반환 값으로도 사용된다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364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자료형의 참과 거짓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자료형의 참과 거짓을 구분하는 기준은 다음과 같다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AB2545D2-8634-4E6A-A2AA-4D88E9133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071638"/>
              </p:ext>
            </p:extLst>
          </p:nvPr>
        </p:nvGraphicFramePr>
        <p:xfrm>
          <a:off x="1316596" y="1574800"/>
          <a:ext cx="6604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21758913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762718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 </a:t>
                      </a:r>
                      <a:r>
                        <a:rPr lang="en-US" altLang="ko-KR"/>
                        <a:t>or </a:t>
                      </a:r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938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"python"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08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""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24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[1, 2, 3]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54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[]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98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(1, 2, 3)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149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748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4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8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None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894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8847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자료형의 참과 거짓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예를 보고 참과 거짓이 프로그램에서 어떻게 쓰이는지 간단히 알아보자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1008112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print(a.pop())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822D2B-4565-4440-94AD-F4F82294A209}"/>
              </a:ext>
            </a:extLst>
          </p:cNvPr>
          <p:cNvGrpSpPr/>
          <p:nvPr/>
        </p:nvGrpSpPr>
        <p:grpSpPr>
          <a:xfrm>
            <a:off x="749443" y="2852936"/>
            <a:ext cx="8460940" cy="136815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342F35-39C0-4289-A9C7-0048458F5F4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57FB0E-76A3-4475-9AFB-BD8E8918A8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[]: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거짓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077248-AC45-4167-8A54-33ED0CAC8928}"/>
              </a:ext>
            </a:extLst>
          </p:cNvPr>
          <p:cNvGrpSpPr/>
          <p:nvPr/>
        </p:nvGrpSpPr>
        <p:grpSpPr>
          <a:xfrm>
            <a:off x="741251" y="4537498"/>
            <a:ext cx="8460940" cy="136815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88C6312-EB7A-4A34-8CE8-94CDDC987BB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7728AC-324D-4467-9D75-B400CEE7020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[1, 2, 3]: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거짓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0931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연산 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bool </a:t>
            </a:r>
            <a:r>
              <a:rPr lang="ko-KR" altLang="en-US" b="1">
                <a:latin typeface="+mj-ea"/>
                <a:ea typeface="+mj-ea"/>
              </a:rPr>
              <a:t>내장 함수를 사용하면 자료형의 참과 거짓을 식별할 수 있다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'python'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0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[]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0AA69D-7D95-4350-AD25-E112DAC13AF5}"/>
              </a:ext>
            </a:extLst>
          </p:cNvPr>
          <p:cNvGrpSpPr/>
          <p:nvPr/>
        </p:nvGrpSpPr>
        <p:grpSpPr>
          <a:xfrm>
            <a:off x="736086" y="3417484"/>
            <a:ext cx="8460940" cy="396044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E6EB92E-1189-4181-8D4B-F396235B6F3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561C14-0838-4308-8319-604627E984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[1, 2, 3]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6B5A0F7-7C90-4005-95E0-2666C3F3A99A}"/>
              </a:ext>
            </a:extLst>
          </p:cNvPr>
          <p:cNvGrpSpPr/>
          <p:nvPr/>
        </p:nvGrpSpPr>
        <p:grpSpPr>
          <a:xfrm>
            <a:off x="736086" y="4049716"/>
            <a:ext cx="8460940" cy="396044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01D89B-84D7-48E8-AC94-1C874CD6A8C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34F7BB2-C446-4E98-9C7E-2595FA79C46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(1, 2, 3)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65714F-9CA0-48E0-ADBD-45D0F913A739}"/>
              </a:ext>
            </a:extLst>
          </p:cNvPr>
          <p:cNvGrpSpPr/>
          <p:nvPr/>
        </p:nvGrpSpPr>
        <p:grpSpPr>
          <a:xfrm>
            <a:off x="736086" y="4681948"/>
            <a:ext cx="8460940" cy="39604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3E29D64-EB75-4879-8A57-3601F2804A6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0F38A2D-F266-4AEA-ABF8-98BD78D0A50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0B45A46-0B2D-4DBD-B2BC-BC9E68F1318C}"/>
              </a:ext>
            </a:extLst>
          </p:cNvPr>
          <p:cNvGrpSpPr/>
          <p:nvPr/>
        </p:nvGrpSpPr>
        <p:grpSpPr>
          <a:xfrm>
            <a:off x="736086" y="5314180"/>
            <a:ext cx="8460940" cy="396044"/>
            <a:chOff x="704528" y="1448780"/>
            <a:chExt cx="7920880" cy="100811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EBAED6-93CA-4CD2-A969-0DD3B33DC1A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793A581-9813-40E2-A59D-5E7805F8E9C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6AEEA25-476F-41BD-9C90-D79829980213}"/>
              </a:ext>
            </a:extLst>
          </p:cNvPr>
          <p:cNvGrpSpPr/>
          <p:nvPr/>
        </p:nvGrpSpPr>
        <p:grpSpPr>
          <a:xfrm>
            <a:off x="736086" y="5946412"/>
            <a:ext cx="8460940" cy="396044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9CCB1B2-D95F-4A39-9016-8B617D2F6D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DF6272-871A-4A0D-BA09-A972C543FE7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0161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연산 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9514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bool </a:t>
            </a:r>
            <a:r>
              <a:rPr lang="ko-KR" altLang="en-US" b="1">
                <a:latin typeface="+mj-ea"/>
                <a:ea typeface="+mj-ea"/>
              </a:rPr>
              <a:t>값을 </a:t>
            </a:r>
            <a:r>
              <a:rPr lang="en-US" altLang="ko-KR" b="1">
                <a:latin typeface="+mj-ea"/>
                <a:ea typeface="+mj-ea"/>
              </a:rPr>
              <a:t>int</a:t>
            </a:r>
            <a:r>
              <a:rPr lang="ko-KR" altLang="en-US" b="1">
                <a:latin typeface="+mj-ea"/>
                <a:ea typeface="+mj-ea"/>
              </a:rPr>
              <a:t>로 캐스팅 하면 </a:t>
            </a:r>
            <a:r>
              <a:rPr lang="en-US" altLang="ko-KR" b="1">
                <a:latin typeface="+mj-ea"/>
                <a:ea typeface="+mj-ea"/>
              </a:rPr>
              <a:t>True=&gt;1 , False=&gt;0</a:t>
            </a:r>
            <a:r>
              <a:rPr lang="ko-KR" altLang="en-US" b="1">
                <a:latin typeface="+mj-ea"/>
                <a:ea typeface="+mj-ea"/>
              </a:rPr>
              <a:t>이 된다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int(True)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0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int(False)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float(True)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0AA69D-7D95-4350-AD25-E112DAC13AF5}"/>
              </a:ext>
            </a:extLst>
          </p:cNvPr>
          <p:cNvGrpSpPr/>
          <p:nvPr/>
        </p:nvGrpSpPr>
        <p:grpSpPr>
          <a:xfrm>
            <a:off x="736086" y="3417484"/>
            <a:ext cx="8460940" cy="396044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E6EB92E-1189-4181-8D4B-F396235B6F3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561C14-0838-4308-8319-604627E984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str(False)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45915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불과 비교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9514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비교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==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1" cy="396044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==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!=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Rectangle 8">
            <a:extLst>
              <a:ext uri="{FF2B5EF4-FFF2-40B4-BE49-F238E27FC236}">
                <a16:creationId xmlns:a16="http://schemas.microsoft.com/office/drawing/2014/main" id="{418D7634-2B3D-4941-A126-45247BE89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40" y="36576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객체 비교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422698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==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485230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is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53B1B05-05CA-4BAA-8D83-1382B6457AF6}"/>
              </a:ext>
            </a:extLst>
          </p:cNvPr>
          <p:cNvGrpSpPr/>
          <p:nvPr/>
        </p:nvGrpSpPr>
        <p:grpSpPr>
          <a:xfrm>
            <a:off x="722530" y="6102930"/>
            <a:ext cx="8460940" cy="396044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D930FF-589D-4411-8CB3-0540DF7E0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35DCB59-6FA6-4591-9329-D8DC88EC78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print(id(1), id(1.0))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547761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is not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87485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a and b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and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and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53B1B05-05CA-4BAA-8D83-1382B6457AF6}"/>
              </a:ext>
            </a:extLst>
          </p:cNvPr>
          <p:cNvGrpSpPr/>
          <p:nvPr/>
        </p:nvGrpSpPr>
        <p:grpSpPr>
          <a:xfrm>
            <a:off x="722530" y="3248980"/>
            <a:ext cx="8460940" cy="396044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D930FF-589D-4411-8CB3-0540DF7E0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35DCB59-6FA6-4591-9329-D8DC88EC78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" name="Rectangle 8">
            <a:extLst>
              <a:ext uri="{FF2B5EF4-FFF2-40B4-BE49-F238E27FC236}">
                <a16:creationId xmlns:a16="http://schemas.microsoft.com/office/drawing/2014/main" id="{EFB331F5-409A-4CCD-95EC-41B82F833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244" y="378904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a or b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FA4D8F5-8EEE-42BF-8F0E-957092A18AA4}"/>
              </a:ext>
            </a:extLst>
          </p:cNvPr>
          <p:cNvGrpSpPr/>
          <p:nvPr/>
        </p:nvGrpSpPr>
        <p:grpSpPr>
          <a:xfrm>
            <a:off x="723278" y="4322422"/>
            <a:ext cx="846094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01530-4348-4C4E-83B6-09386B8FF0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796D9A8-E6A4-4FD2-B6D3-EFD5B1930B3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C7B154C-78D8-463D-A207-E6C26E4F10EF}"/>
              </a:ext>
            </a:extLst>
          </p:cNvPr>
          <p:cNvGrpSpPr/>
          <p:nvPr/>
        </p:nvGrpSpPr>
        <p:grpSpPr>
          <a:xfrm>
            <a:off x="723278" y="4947737"/>
            <a:ext cx="8460941" cy="396044"/>
            <a:chOff x="704528" y="1448780"/>
            <a:chExt cx="7920881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BD4D14F-AD7D-4102-864B-20FFE1242C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5FAD9A-1D74-4287-A01C-643340ECE68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or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F56622C-5E7B-4FFC-8843-04C6134DA85C}"/>
              </a:ext>
            </a:extLst>
          </p:cNvPr>
          <p:cNvGrpSpPr/>
          <p:nvPr/>
        </p:nvGrpSpPr>
        <p:grpSpPr>
          <a:xfrm>
            <a:off x="723278" y="6198366"/>
            <a:ext cx="8460940" cy="396044"/>
            <a:chOff x="704528" y="1448780"/>
            <a:chExt cx="7920880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90DED0B-BB0C-4A64-9DF6-7A4C4758EDB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92A9CFC-4C06-47D8-975B-6A60B3B94BB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C6D37D2-81F1-49DB-9709-04419CC43297}"/>
              </a:ext>
            </a:extLst>
          </p:cNvPr>
          <p:cNvGrpSpPr/>
          <p:nvPr/>
        </p:nvGrpSpPr>
        <p:grpSpPr>
          <a:xfrm>
            <a:off x="723278" y="5573052"/>
            <a:ext cx="8460941" cy="396044"/>
            <a:chOff x="704528" y="1448780"/>
            <a:chExt cx="7920881" cy="100811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78B0886-0BC1-44A7-B982-2E5C04C0678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6BFF05D-BE23-4C26-B39B-55E2A20C133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25155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not x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True and False or not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C718B1E-8FE6-4EA8-956E-01357B3394FB}"/>
              </a:ext>
            </a:extLst>
          </p:cNvPr>
          <p:cNvGrpSpPr/>
          <p:nvPr/>
        </p:nvGrpSpPr>
        <p:grpSpPr>
          <a:xfrm>
            <a:off x="722530" y="3248981"/>
            <a:ext cx="8460941" cy="396044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4B256F-40ED-40DA-B550-691C3D4087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37FC3BF-1D4C-4584-9FE7-C004D18D4AB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07457E-B466-445D-84FA-7E95C54ABB89}"/>
              </a:ext>
            </a:extLst>
          </p:cNvPr>
          <p:cNvGrpSpPr/>
          <p:nvPr/>
        </p:nvGrpSpPr>
        <p:grpSpPr>
          <a:xfrm>
            <a:off x="722530" y="3874296"/>
            <a:ext cx="8460941" cy="396044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F797644-00A5-4E25-8B9A-71D1935B3D2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A68FA34-A8CB-4E9C-96B7-E2DAB55A081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32890" y="5193196"/>
            <a:ext cx="8460941" cy="396044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((not True) and False) or (not 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79715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순서가 헷갈릴 때는 괄호로 판단 순서를 명확히 나타내 주는 것이 좋다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99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CBC7C0-1AD5-4A0B-802B-237C42714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83" y="1088740"/>
            <a:ext cx="2448272" cy="2480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E3FD0B-8911-4166-991F-398094388785}"/>
              </a:ext>
            </a:extLst>
          </p:cNvPr>
          <p:cNvSpPr txBox="1"/>
          <p:nvPr/>
        </p:nvSpPr>
        <p:spPr>
          <a:xfrm>
            <a:off x="488504" y="872716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많은 언어들 </a:t>
            </a:r>
            <a:r>
              <a:rPr lang="en-US" altLang="ko-KR"/>
              <a:t>...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9D705-0B62-4BA6-B316-E8594381E946}"/>
              </a:ext>
            </a:extLst>
          </p:cNvPr>
          <p:cNvSpPr txBox="1"/>
          <p:nvPr/>
        </p:nvSpPr>
        <p:spPr>
          <a:xfrm>
            <a:off x="4953000" y="87271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언어들의 특징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E3C813A-7B8A-47DC-BCDA-AC98AD94A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733" y="2753853"/>
            <a:ext cx="2838994" cy="8316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16591A9-3EB0-45A9-9CFD-76F260C892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315"/>
          <a:stretch/>
        </p:blipFill>
        <p:spPr>
          <a:xfrm>
            <a:off x="162296" y="5062301"/>
            <a:ext cx="2120286" cy="900509"/>
          </a:xfrm>
          <a:prstGeom prst="rect">
            <a:avLst/>
          </a:prstGeom>
        </p:spPr>
      </p:pic>
      <p:grpSp>
        <p:nvGrpSpPr>
          <p:cNvPr id="22" name="Group 4">
            <a:extLst>
              <a:ext uri="{FF2B5EF4-FFF2-40B4-BE49-F238E27FC236}">
                <a16:creationId xmlns:a16="http://schemas.microsoft.com/office/drawing/2014/main" id="{DF44F9E3-C39C-42D9-978D-FAEC3AE2E40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11221" y="1448780"/>
            <a:ext cx="2534650" cy="741625"/>
            <a:chOff x="2892" y="2128"/>
            <a:chExt cx="1931" cy="565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92B0C2FF-5620-4673-8FB1-9A604B7A36E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92" y="2128"/>
              <a:ext cx="1931" cy="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2F5FDA4A-1C6D-4429-9996-D8F6D6B6D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" y="2128"/>
              <a:ext cx="1934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DE48FE32-09F6-4189-8795-C7B9893A16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4648" t="22833" r="11297" b="3887"/>
          <a:stretch/>
        </p:blipFill>
        <p:spPr>
          <a:xfrm>
            <a:off x="5131874" y="1455793"/>
            <a:ext cx="1805748" cy="7530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326A25-5AC1-4071-8909-2C0B440A56FC}"/>
              </a:ext>
            </a:extLst>
          </p:cNvPr>
          <p:cNvSpPr txBox="1"/>
          <p:nvPr/>
        </p:nvSpPr>
        <p:spPr>
          <a:xfrm>
            <a:off x="5817096" y="22088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AC4A14-8207-4B22-B0BE-2B4D3ACCB640}"/>
              </a:ext>
            </a:extLst>
          </p:cNvPr>
          <p:cNvSpPr txBox="1"/>
          <p:nvPr/>
        </p:nvSpPr>
        <p:spPr>
          <a:xfrm>
            <a:off x="8124497" y="2203065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2A51B-E55F-4EAD-88F1-5DB4108026F7}"/>
              </a:ext>
            </a:extLst>
          </p:cNvPr>
          <p:cNvSpPr txBox="1"/>
          <p:nvPr/>
        </p:nvSpPr>
        <p:spPr>
          <a:xfrm>
            <a:off x="5700846" y="3680975"/>
            <a:ext cx="5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Java</a:t>
            </a: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38F849-5192-43A7-8628-749D4EFA4EFC}"/>
              </a:ext>
            </a:extLst>
          </p:cNvPr>
          <p:cNvSpPr txBox="1"/>
          <p:nvPr/>
        </p:nvSpPr>
        <p:spPr>
          <a:xfrm>
            <a:off x="660022" y="636881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쉽고 간단하며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6FFA99-A94B-40A3-AD11-F94A8639156F}"/>
              </a:ext>
            </a:extLst>
          </p:cNvPr>
          <p:cNvSpPr txBox="1"/>
          <p:nvPr/>
        </p:nvSpPr>
        <p:spPr>
          <a:xfrm>
            <a:off x="500556" y="4085391"/>
            <a:ext cx="14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Why Python?</a:t>
            </a:r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D1F6C2A-251B-4F64-ADFA-2B5A6EE7F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9436" y="4527831"/>
            <a:ext cx="3204754" cy="17547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65DAA9-9271-4751-A093-A42A41654E8A}"/>
              </a:ext>
            </a:extLst>
          </p:cNvPr>
          <p:cNvSpPr txBox="1"/>
          <p:nvPr/>
        </p:nvSpPr>
        <p:spPr>
          <a:xfrm>
            <a:off x="2876334" y="6365694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다양한 기능 제공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66D9984-716C-425E-AE9E-D39666D27A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497"/>
          <a:stretch/>
        </p:blipFill>
        <p:spPr>
          <a:xfrm>
            <a:off x="7245597" y="2753853"/>
            <a:ext cx="2171899" cy="9005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27D697D-783A-49C0-9F27-A26774D03D7F}"/>
              </a:ext>
            </a:extLst>
          </p:cNvPr>
          <p:cNvSpPr txBox="1"/>
          <p:nvPr/>
        </p:nvSpPr>
        <p:spPr>
          <a:xfrm>
            <a:off x="8124497" y="3680975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Python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8812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논리 연산자와 비교 연산자 함께 사용하기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== 10 and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!= 5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&gt; 5 or 10 &lt; 3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10 &gt; 5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C718B1E-8FE6-4EA8-956E-01357B3394FB}"/>
              </a:ext>
            </a:extLst>
          </p:cNvPr>
          <p:cNvGrpSpPr/>
          <p:nvPr/>
        </p:nvGrpSpPr>
        <p:grpSpPr>
          <a:xfrm>
            <a:off x="722530" y="3248981"/>
            <a:ext cx="8460941" cy="396044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4B256F-40ED-40DA-B550-691C3D4087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37FC3BF-1D4C-4584-9FE7-C004D18D4AB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1 is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32890" y="4797152"/>
            <a:ext cx="8460941" cy="854586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year = 2000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((year%4==0) and (year%100!=0)) or (year%4==0)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40110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윤년 계산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38961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21896" y="1196752"/>
            <a:ext cx="8460941" cy="854586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year = 2000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((year%4==0) and (year%100!=0)) or (year%400==0)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502" y="80070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윤년 계산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C74FB-F55B-4FAA-AFBA-9127C3F5ED44}"/>
              </a:ext>
            </a:extLst>
          </p:cNvPr>
          <p:cNvSpPr txBox="1"/>
          <p:nvPr/>
        </p:nvSpPr>
        <p:spPr>
          <a:xfrm>
            <a:off x="1928664" y="2427072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365.25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91A0AF-B5BC-4E19-A354-E64EB9BAD692}"/>
              </a:ext>
            </a:extLst>
          </p:cNvPr>
          <p:cNvSpPr txBox="1"/>
          <p:nvPr/>
        </p:nvSpPr>
        <p:spPr>
          <a:xfrm>
            <a:off x="1928664" y="2709771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365.2422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8738CC-5EDD-46C3-B694-903C72DDB378}"/>
              </a:ext>
            </a:extLst>
          </p:cNvPr>
          <p:cNvSpPr txBox="1"/>
          <p:nvPr/>
        </p:nvSpPr>
        <p:spPr>
          <a:xfrm>
            <a:off x="1921505" y="330865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0.0078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82088-6A0C-4FF3-B9E3-9C516EE5C4BC}"/>
              </a:ext>
            </a:extLst>
          </p:cNvPr>
          <p:cNvSpPr txBox="1"/>
          <p:nvPr/>
        </p:nvSpPr>
        <p:spPr>
          <a:xfrm>
            <a:off x="1280592" y="3825885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  100   200   300   400  : </a:t>
            </a:r>
            <a:r>
              <a:rPr lang="ko-KR" altLang="en-US">
                <a:latin typeface="Consolas" panose="020B0609020204030204" pitchFamily="49" charset="0"/>
              </a:rPr>
              <a:t>윤년 </a:t>
            </a:r>
            <a:r>
              <a:rPr lang="en-US" altLang="ko-KR">
                <a:latin typeface="Consolas" panose="020B0609020204030204" pitchFamily="49" charset="0"/>
              </a:rPr>
              <a:t>100</a:t>
            </a:r>
            <a:r>
              <a:rPr lang="ko-KR" altLang="en-US">
                <a:latin typeface="Consolas" panose="020B0609020204030204" pitchFamily="49" charset="0"/>
              </a:rPr>
              <a:t>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0D3AE3-C053-47AB-AEB3-B78E2D41BD9C}"/>
              </a:ext>
            </a:extLst>
          </p:cNvPr>
          <p:cNvSpPr txBox="1"/>
          <p:nvPr/>
        </p:nvSpPr>
        <p:spPr>
          <a:xfrm>
            <a:off x="1278041" y="4297309"/>
            <a:ext cx="480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 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100   200   300   </a:t>
            </a:r>
            <a:r>
              <a:rPr lang="en-US" altLang="ko-KR">
                <a:latin typeface="Consolas" panose="020B0609020204030204" pitchFamily="49" charset="0"/>
              </a:rPr>
              <a:t>400  : </a:t>
            </a:r>
            <a:r>
              <a:rPr lang="ko-KR" altLang="en-US">
                <a:latin typeface="Consolas" panose="020B0609020204030204" pitchFamily="49" charset="0"/>
              </a:rPr>
              <a:t>윤년 </a:t>
            </a:r>
            <a:r>
              <a:rPr lang="en-US" altLang="ko-KR">
                <a:latin typeface="Consolas" panose="020B0609020204030204" pitchFamily="49" charset="0"/>
              </a:rPr>
              <a:t>97</a:t>
            </a:r>
            <a:r>
              <a:rPr lang="ko-KR" altLang="en-US">
                <a:latin typeface="Consolas" panose="020B0609020204030204" pitchFamily="49" charset="0"/>
              </a:rPr>
              <a:t>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54D42-D8F8-4D41-B785-A911AE4EA830}"/>
              </a:ext>
            </a:extLst>
          </p:cNvPr>
          <p:cNvSpPr txBox="1"/>
          <p:nvPr/>
        </p:nvSpPr>
        <p:spPr>
          <a:xfrm>
            <a:off x="788468" y="5183872"/>
            <a:ext cx="626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((year%4==0) and (year%100!=0)) or (year%400==0)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49B16C-105D-4A6F-895A-0655CF7F26E3}"/>
              </a:ext>
            </a:extLst>
          </p:cNvPr>
          <p:cNvSpPr txBox="1"/>
          <p:nvPr/>
        </p:nvSpPr>
        <p:spPr>
          <a:xfrm>
            <a:off x="4788710" y="2362752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365.2425  </a:t>
            </a:r>
            <a:r>
              <a:rPr lang="ko-KR" altLang="en-US">
                <a:latin typeface="Consolas" panose="020B0609020204030204" pitchFamily="49" charset="0"/>
              </a:rPr>
              <a:t>그레고리력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191F6A-C39D-4244-B8BF-10A673FC3908}"/>
              </a:ext>
            </a:extLst>
          </p:cNvPr>
          <p:cNvSpPr txBox="1"/>
          <p:nvPr/>
        </p:nvSpPr>
        <p:spPr>
          <a:xfrm>
            <a:off x="4788710" y="2645451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365.2422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B1EBC1-F10C-4873-8E6D-4BC020382663}"/>
              </a:ext>
            </a:extLst>
          </p:cNvPr>
          <p:cNvSpPr txBox="1"/>
          <p:nvPr/>
        </p:nvSpPr>
        <p:spPr>
          <a:xfrm>
            <a:off x="4780572" y="285532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0.0003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5090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</a:t>
            </a:r>
            <a:r>
              <a:rPr lang="en-US" altLang="ko-KR" b="1">
                <a:latin typeface="+mj-ea"/>
                <a:ea typeface="+mj-ea"/>
              </a:rPr>
              <a:t>(String)</a:t>
            </a:r>
            <a:r>
              <a:rPr lang="ko-KR" altLang="en-US" b="1">
                <a:latin typeface="+mj-ea"/>
                <a:ea typeface="+mj-ea"/>
              </a:rPr>
              <a:t>이란 문자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단어 등으로 구성된 문자들의 집합을 의미한다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예를 들어 다음과 같은 것들이 문자열이다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772816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"Life is too short, You need Python"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65" y="366269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문자열은 어떻게 만들고 사용할까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59975D-21BF-4B1E-A586-FE2FFB710967}"/>
              </a:ext>
            </a:extLst>
          </p:cNvPr>
          <p:cNvGrpSpPr/>
          <p:nvPr/>
        </p:nvGrpSpPr>
        <p:grpSpPr>
          <a:xfrm>
            <a:off x="722530" y="2312876"/>
            <a:ext cx="8460941" cy="39604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ADB5770-C281-4CDF-A846-DAC21A21136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5155481-4CDA-42A1-B765-16F74B78742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"a"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B0AF07A-6D6A-4086-9FBD-7609BE1FCDCD}"/>
              </a:ext>
            </a:extLst>
          </p:cNvPr>
          <p:cNvGrpSpPr/>
          <p:nvPr/>
        </p:nvGrpSpPr>
        <p:grpSpPr>
          <a:xfrm>
            <a:off x="722530" y="2852936"/>
            <a:ext cx="8460941" cy="396044"/>
            <a:chOff x="704528" y="1448780"/>
            <a:chExt cx="7920881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5C2302-1786-42C4-B8E1-F49BFED43C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63BE3E0-FE3F-4E89-BA9E-A1838477F5B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"123"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D0C015A-D62C-4576-8E0B-FD6D50A0DC54}"/>
              </a:ext>
            </a:extLst>
          </p:cNvPr>
          <p:cNvGrpSpPr/>
          <p:nvPr/>
        </p:nvGrpSpPr>
        <p:grpSpPr>
          <a:xfrm>
            <a:off x="722530" y="4113076"/>
            <a:ext cx="8460941" cy="396044"/>
            <a:chOff x="704528" y="1448780"/>
            <a:chExt cx="7920881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3D987BC-E157-4203-AE17-FA3610603AD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D765C8B-9E3C-42BF-A6A0-C81BF2900B37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"Hello World"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AF6D782-F281-41D1-B1CB-118B999BA0DF}"/>
              </a:ext>
            </a:extLst>
          </p:cNvPr>
          <p:cNvGrpSpPr/>
          <p:nvPr/>
        </p:nvGrpSpPr>
        <p:grpSpPr>
          <a:xfrm>
            <a:off x="722530" y="4653136"/>
            <a:ext cx="8460941" cy="396044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2CA2B0D-5468-4EBE-B049-D9700F9F943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0C37CDB-C197-4301-8E42-01B0E61024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 is fun'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F2BF23C-CC2C-4872-B9F2-41EBDB3E26CE}"/>
              </a:ext>
            </a:extLst>
          </p:cNvPr>
          <p:cNvGrpSpPr/>
          <p:nvPr/>
        </p:nvGrpSpPr>
        <p:grpSpPr>
          <a:xfrm>
            <a:off x="722530" y="5193196"/>
            <a:ext cx="8460941" cy="396044"/>
            <a:chOff x="704528" y="1448780"/>
            <a:chExt cx="7920881" cy="100811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40089D-0D55-4BC1-AAD9-11E20258612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0E57923-CE70-485F-90F8-0ECFC55886C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"""Life is too short, You need python"""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204E31F-EC1B-46D1-9507-2431ADB28B0A}"/>
              </a:ext>
            </a:extLst>
          </p:cNvPr>
          <p:cNvGrpSpPr/>
          <p:nvPr/>
        </p:nvGrpSpPr>
        <p:grpSpPr>
          <a:xfrm>
            <a:off x="722530" y="5733256"/>
            <a:ext cx="8460941" cy="396044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448EF51-B725-4E5A-AADC-79DF7A3E450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0BBBAE-047B-4C87-A610-59D96C22D49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'''Life is too short, You need python'''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4646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따옴표 포함 시키기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문자열에 작은따옴표 </a:t>
            </a:r>
            <a:r>
              <a:rPr lang="en-US" altLang="ko-KR" b="1">
                <a:latin typeface="+mj-ea"/>
                <a:ea typeface="+mj-ea"/>
              </a:rPr>
              <a:t>(') </a:t>
            </a:r>
            <a:r>
              <a:rPr lang="ko-KR" altLang="en-US" b="1">
                <a:latin typeface="+mj-ea"/>
                <a:ea typeface="+mj-ea"/>
              </a:rPr>
              <a:t>포함시키기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75608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"Python's favorite food is perl"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food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83FF8E9-4D09-4D39-BE67-2E1CF4C2457D}"/>
              </a:ext>
            </a:extLst>
          </p:cNvPr>
          <p:cNvGrpSpPr/>
          <p:nvPr/>
        </p:nvGrpSpPr>
        <p:grpSpPr>
          <a:xfrm>
            <a:off x="722530" y="2204864"/>
            <a:ext cx="8460941" cy="756085"/>
            <a:chOff x="704528" y="1448780"/>
            <a:chExt cx="7920881" cy="100811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A83421C-E82E-4B8F-BFB4-A7E6E5EDA40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8173AAB-C8DC-45D7-9A51-443F1B31E54F}"/>
                </a:ext>
              </a:extLst>
            </p:cNvPr>
            <p:cNvSpPr/>
            <p:nvPr/>
          </p:nvSpPr>
          <p:spPr>
            <a:xfrm>
              <a:off x="776537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'Python's favorite food is perl'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food</a:t>
              </a:r>
            </a:p>
          </p:txBody>
        </p:sp>
      </p:grpSp>
      <p:sp>
        <p:nvSpPr>
          <p:cNvPr id="36" name="Rectangle 8">
            <a:extLst>
              <a:ext uri="{FF2B5EF4-FFF2-40B4-BE49-F238E27FC236}">
                <a16:creationId xmlns:a16="http://schemas.microsoft.com/office/drawing/2014/main" id="{01C44B51-8AF6-46C2-88D1-61BFA0CCA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24433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문자열에 큰따옴표 </a:t>
            </a:r>
            <a:r>
              <a:rPr lang="en-US" altLang="ko-KR" b="1">
                <a:latin typeface="+mj-ea"/>
                <a:ea typeface="+mj-ea"/>
              </a:rPr>
              <a:t>(") </a:t>
            </a:r>
            <a:r>
              <a:rPr lang="ko-KR" altLang="en-US" b="1">
                <a:latin typeface="+mj-ea"/>
                <a:ea typeface="+mj-ea"/>
              </a:rPr>
              <a:t>포함시키기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98132DA-9F04-4731-AA3D-5D7EF0AF4351}"/>
              </a:ext>
            </a:extLst>
          </p:cNvPr>
          <p:cNvGrpSpPr/>
          <p:nvPr/>
        </p:nvGrpSpPr>
        <p:grpSpPr>
          <a:xfrm>
            <a:off x="722530" y="3709444"/>
            <a:ext cx="8460941" cy="756084"/>
            <a:chOff x="704528" y="1448780"/>
            <a:chExt cx="7920881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9C7926E-CAEC-4A29-9E6E-7F2F91EFD5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7F947F0-7264-4779-851F-841D80526D6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say = '"Python is very easy." he says.'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say</a:t>
              </a:r>
            </a:p>
          </p:txBody>
        </p:sp>
      </p:grpSp>
      <p:sp>
        <p:nvSpPr>
          <p:cNvPr id="52" name="Rectangle 8">
            <a:extLst>
              <a:ext uri="{FF2B5EF4-FFF2-40B4-BE49-F238E27FC236}">
                <a16:creationId xmlns:a16="http://schemas.microsoft.com/office/drawing/2014/main" id="{0AC837B3-A84C-4A05-9633-FDD26D7BA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8721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</a:t>
            </a:r>
            <a:r>
              <a:rPr lang="ko-KR" altLang="en-US" b="1">
                <a:latin typeface="+mj-ea"/>
                <a:ea typeface="+mj-ea"/>
              </a:rPr>
              <a:t>백슬래시</a:t>
            </a:r>
            <a:r>
              <a:rPr lang="en-US" altLang="ko-KR" b="1">
                <a:latin typeface="+mj-ea"/>
                <a:ea typeface="+mj-ea"/>
              </a:rPr>
              <a:t>(\)</a:t>
            </a:r>
            <a:r>
              <a:rPr lang="ko-KR" altLang="en-US" b="1">
                <a:latin typeface="+mj-ea"/>
                <a:ea typeface="+mj-ea"/>
              </a:rPr>
              <a:t>를 사용해서 작은따옴표</a:t>
            </a:r>
            <a:r>
              <a:rPr lang="en-US" altLang="ko-KR" b="1">
                <a:latin typeface="+mj-ea"/>
                <a:ea typeface="+mj-ea"/>
              </a:rPr>
              <a:t>(')</a:t>
            </a:r>
            <a:r>
              <a:rPr lang="ko-KR" altLang="en-US" b="1">
                <a:latin typeface="+mj-ea"/>
                <a:ea typeface="+mj-ea"/>
              </a:rPr>
              <a:t>와 큰따옴표</a:t>
            </a:r>
            <a:r>
              <a:rPr lang="en-US" altLang="ko-KR" b="1">
                <a:latin typeface="+mj-ea"/>
                <a:ea typeface="+mj-ea"/>
              </a:rPr>
              <a:t>(")</a:t>
            </a:r>
            <a:r>
              <a:rPr lang="ko-KR" altLang="en-US" b="1">
                <a:latin typeface="+mj-ea"/>
                <a:ea typeface="+mj-ea"/>
              </a:rPr>
              <a:t>를 문자열에 포함시키기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A3883DF-ED59-4055-9E92-7B36DAEF54E4}"/>
              </a:ext>
            </a:extLst>
          </p:cNvPr>
          <p:cNvGrpSpPr/>
          <p:nvPr/>
        </p:nvGrpSpPr>
        <p:grpSpPr>
          <a:xfrm>
            <a:off x="722530" y="5337211"/>
            <a:ext cx="8460941" cy="1356495"/>
            <a:chOff x="704528" y="1448780"/>
            <a:chExt cx="7920881" cy="100811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C9A5AFB-4B5C-452D-8464-CFA50257A1F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5060414-2ACA-444C-A104-00F3CF9AFC9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'Python\'s favorite food is perl'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say = "\"Python is very easy.\" he says."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print(food)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171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여러 줄인 문자열을 변수에 대입하고 싶을 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줄을 바꾸기 위한 이스케이프 코드 </a:t>
            </a:r>
            <a:r>
              <a:rPr lang="en-US" altLang="ko-KR" b="1">
                <a:latin typeface="+mj-ea"/>
                <a:ea typeface="+mj-ea"/>
              </a:rPr>
              <a:t>\n </a:t>
            </a:r>
            <a:r>
              <a:rPr lang="ko-KR" altLang="en-US" b="1">
                <a:latin typeface="+mj-ea"/>
                <a:ea typeface="+mj-ea"/>
              </a:rPr>
              <a:t>삽입하기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75608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 = "Life is too short\nYou need 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</a:p>
          </p:txBody>
        </p:sp>
      </p:grpSp>
      <p:sp>
        <p:nvSpPr>
          <p:cNvPr id="36" name="Rectangle 8">
            <a:extLst>
              <a:ext uri="{FF2B5EF4-FFF2-40B4-BE49-F238E27FC236}">
                <a16:creationId xmlns:a16="http://schemas.microsoft.com/office/drawing/2014/main" id="{01C44B51-8AF6-46C2-88D1-61BFA0CCA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45689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연속된 작은따옴표 </a:t>
            </a:r>
            <a:r>
              <a:rPr lang="en-US" altLang="ko-KR" b="1">
                <a:latin typeface="+mj-ea"/>
                <a:ea typeface="+mj-ea"/>
              </a:rPr>
              <a:t>3</a:t>
            </a:r>
            <a:r>
              <a:rPr lang="ko-KR" altLang="en-US" b="1">
                <a:latin typeface="+mj-ea"/>
                <a:ea typeface="+mj-ea"/>
              </a:rPr>
              <a:t>개</a:t>
            </a:r>
            <a:r>
              <a:rPr lang="en-US" altLang="ko-KR" b="1">
                <a:latin typeface="+mj-ea"/>
                <a:ea typeface="+mj-ea"/>
              </a:rPr>
              <a:t>(''') </a:t>
            </a:r>
            <a:r>
              <a:rPr lang="ko-KR" altLang="en-US" b="1">
                <a:latin typeface="+mj-ea"/>
                <a:ea typeface="+mj-ea"/>
              </a:rPr>
              <a:t>또는 큰따옴표 </a:t>
            </a:r>
            <a:r>
              <a:rPr lang="en-US" altLang="ko-KR" b="1">
                <a:latin typeface="+mj-ea"/>
                <a:ea typeface="+mj-ea"/>
              </a:rPr>
              <a:t>3</a:t>
            </a:r>
            <a:r>
              <a:rPr lang="ko-KR" altLang="en-US" b="1">
                <a:latin typeface="+mj-ea"/>
                <a:ea typeface="+mj-ea"/>
              </a:rPr>
              <a:t>개</a:t>
            </a:r>
            <a:r>
              <a:rPr lang="en-US" altLang="ko-KR" b="1">
                <a:latin typeface="+mj-ea"/>
                <a:ea typeface="+mj-ea"/>
              </a:rPr>
              <a:t>(""") </a:t>
            </a:r>
            <a:r>
              <a:rPr lang="ko-KR" altLang="en-US" b="1">
                <a:latin typeface="+mj-ea"/>
                <a:ea typeface="+mj-ea"/>
              </a:rPr>
              <a:t>사용하기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98132DA-9F04-4731-AA3D-5D7EF0AF4351}"/>
              </a:ext>
            </a:extLst>
          </p:cNvPr>
          <p:cNvGrpSpPr/>
          <p:nvPr/>
        </p:nvGrpSpPr>
        <p:grpSpPr>
          <a:xfrm>
            <a:off x="722530" y="2922002"/>
            <a:ext cx="8460941" cy="1152128"/>
            <a:chOff x="704528" y="1448780"/>
            <a:chExt cx="7920881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9C7926E-CAEC-4A29-9E6E-7F2F91EFD5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7F947F0-7264-4779-851F-841D80526D6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multiline='''Life is too short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You need python'''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DA475F-4AFC-4F10-BEC5-4D9BF246CBFA}"/>
              </a:ext>
            </a:extLst>
          </p:cNvPr>
          <p:cNvGrpSpPr/>
          <p:nvPr/>
        </p:nvGrpSpPr>
        <p:grpSpPr>
          <a:xfrm>
            <a:off x="728507" y="4370679"/>
            <a:ext cx="8460941" cy="1152128"/>
            <a:chOff x="704528" y="1448780"/>
            <a:chExt cx="7920881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F205CA7-45C3-46B9-A9B2-EC9C6981F4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7D7541D-9843-4CDB-AC26-A7FC0F95141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multiline='''Life is too short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You need python'''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6692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 연산하기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더해서 연결하기</a:t>
            </a:r>
            <a:r>
              <a:rPr lang="en-US" altLang="ko-KR" b="1">
                <a:latin typeface="+mj-ea"/>
                <a:ea typeface="+mj-ea"/>
              </a:rPr>
              <a:t>(Concatenation)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1368152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 = "Python"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tail = " is fun!"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 + tail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 is fun!'</a:t>
              </a:r>
            </a:p>
          </p:txBody>
        </p:sp>
      </p:grpSp>
      <p:sp>
        <p:nvSpPr>
          <p:cNvPr id="15" name="Rectangle 8">
            <a:extLst>
              <a:ext uri="{FF2B5EF4-FFF2-40B4-BE49-F238E27FC236}">
                <a16:creationId xmlns:a16="http://schemas.microsoft.com/office/drawing/2014/main" id="{CEFE82B9-8DCD-4B38-8BFB-0D3E2D2BD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330" y="299695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 곱하기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B80397-04F2-4E2A-A0DE-FD9B581646EA}"/>
              </a:ext>
            </a:extLst>
          </p:cNvPr>
          <p:cNvGrpSpPr/>
          <p:nvPr/>
        </p:nvGrpSpPr>
        <p:grpSpPr>
          <a:xfrm>
            <a:off x="739364" y="3462062"/>
            <a:ext cx="8460941" cy="720080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8E033C-0627-4ADE-A885-FCB0015905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D08057-E67D-40E8-AA9F-744536F647C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"python"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* 2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52B81B7E-7ABF-405A-984E-6B1BF73DA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18" y="450912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 곱하기 응용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9C7187C-BB66-4218-9084-05453BBCAE6F}"/>
              </a:ext>
            </a:extLst>
          </p:cNvPr>
          <p:cNvGrpSpPr/>
          <p:nvPr/>
        </p:nvGrpSpPr>
        <p:grpSpPr>
          <a:xfrm>
            <a:off x="728352" y="4974229"/>
            <a:ext cx="8460942" cy="1119067"/>
            <a:chOff x="704528" y="1448780"/>
            <a:chExt cx="7920882" cy="100811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A52C4ED-5E90-438A-8217-B22C63BE1F5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EF6C4F6-8A82-40BF-B65A-93948A3A53DF}"/>
                </a:ext>
              </a:extLst>
            </p:cNvPr>
            <p:cNvSpPr/>
            <p:nvPr/>
          </p:nvSpPr>
          <p:spPr>
            <a:xfrm>
              <a:off x="776538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print("=" * 50)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print("My Program")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print("=" * 50)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9687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변수에 다음과 같은 문자열이 할당되어 있습니다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1134858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t1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'python'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t2 = 'hello'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 (t1 + ' ' + t2 + ' ')*5 )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B80397-04F2-4E2A-A0DE-FD9B581646EA}"/>
              </a:ext>
            </a:extLst>
          </p:cNvPr>
          <p:cNvGrpSpPr/>
          <p:nvPr/>
        </p:nvGrpSpPr>
        <p:grpSpPr>
          <a:xfrm>
            <a:off x="739364" y="3032956"/>
            <a:ext cx="8460942" cy="720080"/>
            <a:chOff x="704528" y="1448780"/>
            <a:chExt cx="7920882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8E033C-0627-4ADE-A885-FCB0015905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D08057-E67D-40E8-AA9F-744536F647CB}"/>
                </a:ext>
              </a:extLst>
            </p:cNvPr>
            <p:cNvSpPr/>
            <p:nvPr/>
          </p:nvSpPr>
          <p:spPr>
            <a:xfrm>
              <a:off x="776538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실행 예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python hello python hello python hello python hello python hello 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35258FB6-E842-4612-AF28-7D27E21F7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779" y="256784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변수에 문자열 더하기와 문자열 곱하기를 사용해서 아래와 같이 출력해보세요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6C499E4D-B9DE-42FF-957B-9669072B7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177242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국어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영어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수학 점수가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입력된다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한 과목이라도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50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점 미만이면 불합격이다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다음 소스 코드를 완성하여 합격이면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True,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불합격이면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False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출력되게 하시오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04C69C7-757B-4516-AFCE-65014ED8379C}"/>
              </a:ext>
            </a:extLst>
          </p:cNvPr>
          <p:cNvGrpSpPr/>
          <p:nvPr/>
        </p:nvGrpSpPr>
        <p:grpSpPr>
          <a:xfrm>
            <a:off x="705762" y="5000942"/>
            <a:ext cx="8460941" cy="1200366"/>
            <a:chOff x="704528" y="1448780"/>
            <a:chExt cx="7920881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C6BCD85-A3FB-4FC0-8E08-7612BB539D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9371FC-C883-4744-9859-60ED0A683BF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kor, eng, math = map(int, input("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점수 입력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 kor&gt;=50 and kor&gt;=50 and kor&gt;=50 )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CE686F-B100-4BE9-BBED-E950CBA11BAC}"/>
              </a:ext>
            </a:extLst>
          </p:cNvPr>
          <p:cNvSpPr/>
          <p:nvPr/>
        </p:nvSpPr>
        <p:spPr>
          <a:xfrm>
            <a:off x="1748644" y="5713044"/>
            <a:ext cx="3924436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EC40F39-64D8-465C-BEB1-A6E0E2A63071}"/>
              </a:ext>
            </a:extLst>
          </p:cNvPr>
          <p:cNvSpPr/>
          <p:nvPr/>
        </p:nvSpPr>
        <p:spPr>
          <a:xfrm>
            <a:off x="3008784" y="5144958"/>
            <a:ext cx="4572508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6235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4. </a:t>
            </a:r>
            <a:r>
              <a:rPr lang="ko-KR" altLang="en-US" b="1">
                <a:latin typeface="+mn-ea"/>
              </a:rPr>
              <a:t>기본 자료 구조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4-1 </a:t>
            </a:r>
            <a:r>
              <a:rPr lang="ko-KR" altLang="en-US" sz="1600" b="1">
                <a:latin typeface="+mn-ea"/>
              </a:rPr>
              <a:t>리스트와 튜플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4-2 </a:t>
            </a:r>
            <a:r>
              <a:rPr lang="ko-KR" altLang="en-US" sz="1600" b="1">
                <a:latin typeface="+mn-ea"/>
              </a:rPr>
              <a:t>시퀀스 자료형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4-3 </a:t>
            </a:r>
            <a:r>
              <a:rPr lang="ko-KR" altLang="en-US" sz="1600" b="1">
                <a:latin typeface="+mn-ea"/>
              </a:rPr>
              <a:t>딕셔너리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4-4 </a:t>
            </a:r>
            <a:r>
              <a:rPr lang="ko-KR" altLang="en-US" sz="1600" b="1">
                <a:latin typeface="+mn-ea"/>
              </a:rPr>
              <a:t>집합 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09236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개의 정수를 저장하는 방법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2124236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a0 = 1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a1 = 2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a2 = 3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a3 = 4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a4 = 5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a0 + a1 + a2 + a3 + a4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22530" y="4349686"/>
            <a:ext cx="8460941" cy="15481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0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for data in a: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    result += data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DDB948C9-58B7-4556-BEB6-A21BCC38C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389900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리스트를 이용한 저장</a:t>
            </a:r>
          </a:p>
        </p:txBody>
      </p:sp>
    </p:spTree>
    <p:extLst>
      <p:ext uri="{BB962C8B-B14F-4D97-AF65-F5344CB8AC3E}">
        <p14:creationId xmlns:p14="http://schemas.microsoft.com/office/powerpoint/2010/main" val="20442565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내부 구조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814172" y="1310703"/>
            <a:ext cx="8460941" cy="15481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0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for data in a: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    result += data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27A716-246A-4B82-AA9E-04EAC69BEAE2}"/>
              </a:ext>
            </a:extLst>
          </p:cNvPr>
          <p:cNvSpPr/>
          <p:nvPr/>
        </p:nvSpPr>
        <p:spPr>
          <a:xfrm>
            <a:off x="848544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DAE79-0DFE-4379-A7F3-4B4BD6141C49}"/>
              </a:ext>
            </a:extLst>
          </p:cNvPr>
          <p:cNvSpPr txBox="1"/>
          <p:nvPr/>
        </p:nvSpPr>
        <p:spPr>
          <a:xfrm>
            <a:off x="908916" y="38494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E3B421-BE70-4454-8142-5AD325545029}"/>
              </a:ext>
            </a:extLst>
          </p:cNvPr>
          <p:cNvSpPr/>
          <p:nvPr/>
        </p:nvSpPr>
        <p:spPr>
          <a:xfrm>
            <a:off x="2036676" y="342900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3BD4150-BB50-4CA1-B298-45D634DB1E0C}"/>
              </a:ext>
            </a:extLst>
          </p:cNvPr>
          <p:cNvSpPr/>
          <p:nvPr/>
        </p:nvSpPr>
        <p:spPr>
          <a:xfrm>
            <a:off x="2468724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5DAB0AD-85AB-44BF-8E43-83FE4080E9F8}"/>
              </a:ext>
            </a:extLst>
          </p:cNvPr>
          <p:cNvCxnSpPr>
            <a:stCxn id="3" idx="3"/>
            <a:endCxn id="41" idx="1"/>
          </p:cNvCxnSpPr>
          <p:nvPr/>
        </p:nvCxnSpPr>
        <p:spPr>
          <a:xfrm>
            <a:off x="1280592" y="3645024"/>
            <a:ext cx="756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8ABEEEA-7A75-431C-A9C2-9E583BFCE536}"/>
              </a:ext>
            </a:extLst>
          </p:cNvPr>
          <p:cNvSpPr/>
          <p:nvPr/>
        </p:nvSpPr>
        <p:spPr>
          <a:xfrm>
            <a:off x="3656856" y="3417447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C9704CC-F2EA-496B-A736-5343F3DB763E}"/>
              </a:ext>
            </a:extLst>
          </p:cNvPr>
          <p:cNvSpPr/>
          <p:nvPr/>
        </p:nvSpPr>
        <p:spPr>
          <a:xfrm>
            <a:off x="4088904" y="3417447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F9250B3-9DBC-4990-B511-B532905B5342}"/>
              </a:ext>
            </a:extLst>
          </p:cNvPr>
          <p:cNvCxnSpPr>
            <a:endCxn id="45" idx="1"/>
          </p:cNvCxnSpPr>
          <p:nvPr/>
        </p:nvCxnSpPr>
        <p:spPr>
          <a:xfrm>
            <a:off x="2900772" y="3633471"/>
            <a:ext cx="756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5FE2D9F-2F1F-4A1F-8D0B-08E5EEEA5873}"/>
              </a:ext>
            </a:extLst>
          </p:cNvPr>
          <p:cNvSpPr/>
          <p:nvPr/>
        </p:nvSpPr>
        <p:spPr>
          <a:xfrm>
            <a:off x="5205028" y="342900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993F84F-9123-4153-B055-2EB7350326F4}"/>
              </a:ext>
            </a:extLst>
          </p:cNvPr>
          <p:cNvSpPr/>
          <p:nvPr/>
        </p:nvSpPr>
        <p:spPr>
          <a:xfrm>
            <a:off x="5637076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58CD1D8-513A-4651-BDF0-63B9D754E7F0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>
            <a:off x="4520952" y="3633471"/>
            <a:ext cx="684076" cy="11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0C8EE7-95E0-4A25-A40A-DA8CE04B450A}"/>
              </a:ext>
            </a:extLst>
          </p:cNvPr>
          <p:cNvSpPr/>
          <p:nvPr/>
        </p:nvSpPr>
        <p:spPr>
          <a:xfrm>
            <a:off x="6819436" y="342900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BC67FFF-3BDA-402A-855A-3729967764DC}"/>
              </a:ext>
            </a:extLst>
          </p:cNvPr>
          <p:cNvSpPr/>
          <p:nvPr/>
        </p:nvSpPr>
        <p:spPr>
          <a:xfrm>
            <a:off x="7251484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CADB77E-21F2-4851-BA5C-E2E7D2323A56}"/>
              </a:ext>
            </a:extLst>
          </p:cNvPr>
          <p:cNvCxnSpPr>
            <a:endCxn id="55" idx="1"/>
          </p:cNvCxnSpPr>
          <p:nvPr/>
        </p:nvCxnSpPr>
        <p:spPr>
          <a:xfrm>
            <a:off x="6063352" y="3645024"/>
            <a:ext cx="756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1D291CF-8172-4B8C-8300-90BCBFA545AD}"/>
              </a:ext>
            </a:extLst>
          </p:cNvPr>
          <p:cNvSpPr/>
          <p:nvPr/>
        </p:nvSpPr>
        <p:spPr>
          <a:xfrm>
            <a:off x="8380320" y="341342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6E28398-38F0-4165-A6C1-76DFD847BA49}"/>
              </a:ext>
            </a:extLst>
          </p:cNvPr>
          <p:cNvSpPr/>
          <p:nvPr/>
        </p:nvSpPr>
        <p:spPr>
          <a:xfrm>
            <a:off x="8812368" y="341342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BD4518C-2E4A-4DEA-A010-732592F0972B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 flipV="1">
            <a:off x="7683532" y="3629444"/>
            <a:ext cx="696788" cy="15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4A3ACA1-1BED-4A0E-8C7E-BD1FFA431A85}"/>
              </a:ext>
            </a:extLst>
          </p:cNvPr>
          <p:cNvSpPr/>
          <p:nvPr/>
        </p:nvSpPr>
        <p:spPr>
          <a:xfrm>
            <a:off x="2121396" y="3104964"/>
            <a:ext cx="576064" cy="324036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3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구현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3FD0B-8911-4166-991F-398094388785}"/>
              </a:ext>
            </a:extLst>
          </p:cNvPr>
          <p:cNvSpPr txBox="1"/>
          <p:nvPr/>
        </p:nvSpPr>
        <p:spPr>
          <a:xfrm>
            <a:off x="527814" y="15207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9D705-0B62-4BA6-B316-E8594381E946}"/>
              </a:ext>
            </a:extLst>
          </p:cNvPr>
          <p:cNvSpPr txBox="1"/>
          <p:nvPr/>
        </p:nvSpPr>
        <p:spPr>
          <a:xfrm>
            <a:off x="6104495" y="15207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파이썬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4B0C0C-3AAC-46DE-B8E7-B586EB49879C}"/>
              </a:ext>
            </a:extLst>
          </p:cNvPr>
          <p:cNvSpPr txBox="1"/>
          <p:nvPr/>
        </p:nvSpPr>
        <p:spPr>
          <a:xfrm>
            <a:off x="328392" y="926971"/>
            <a:ext cx="309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+mj-ea"/>
                <a:ea typeface="+mj-ea"/>
              </a:rPr>
              <a:t>화면에 </a:t>
            </a:r>
            <a:r>
              <a:rPr lang="en-US" altLang="ko-KR" sz="2000">
                <a:latin typeface="+mj-ea"/>
                <a:ea typeface="+mj-ea"/>
              </a:rPr>
              <a:t>Hello, World </a:t>
            </a:r>
            <a:r>
              <a:rPr lang="ko-KR" altLang="en-US" sz="2000">
                <a:latin typeface="+mj-ea"/>
                <a:ea typeface="+mj-ea"/>
              </a:rPr>
              <a:t>찍기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29936-4DA5-4502-923E-52788EB79A73}"/>
              </a:ext>
            </a:extLst>
          </p:cNvPr>
          <p:cNvSpPr txBox="1"/>
          <p:nvPr/>
        </p:nvSpPr>
        <p:spPr>
          <a:xfrm>
            <a:off x="542718" y="1957482"/>
            <a:ext cx="52155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3526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class HelloWorldApp</a:t>
            </a:r>
          </a:p>
          <a:p>
            <a:pPr marR="13526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{</a:t>
            </a:r>
          </a:p>
          <a:p>
            <a:pPr marR="9255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public static void main(String[] args) </a:t>
            </a:r>
          </a:p>
          <a:p>
            <a:pPr marR="9255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{</a:t>
            </a:r>
          </a:p>
          <a:p>
            <a:pPr marR="9253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    System.out.println("Hello World!"); </a:t>
            </a:r>
          </a:p>
          <a:p>
            <a:pPr marR="17499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}</a:t>
            </a:r>
          </a:p>
          <a:p>
            <a:pPr marR="18287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}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1A4EB6-17AE-4904-8B93-2030EECCFE5E}"/>
              </a:ext>
            </a:extLst>
          </p:cNvPr>
          <p:cNvSpPr txBox="1"/>
          <p:nvPr/>
        </p:nvSpPr>
        <p:spPr>
          <a:xfrm>
            <a:off x="5944510" y="1957482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print("Hello World")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E0004D-FEBA-462F-B5B3-09B99B3F6731}"/>
              </a:ext>
            </a:extLst>
          </p:cNvPr>
          <p:cNvSpPr txBox="1"/>
          <p:nvPr/>
        </p:nvSpPr>
        <p:spPr>
          <a:xfrm>
            <a:off x="542690" y="3937370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부터</a:t>
            </a:r>
            <a:r>
              <a:rPr lang="en-US" altLang="ko-KR" sz="2000">
                <a:latin typeface="+mj-ea"/>
                <a:ea typeface="+mj-ea"/>
              </a:rPr>
              <a:t>10</a:t>
            </a:r>
            <a:r>
              <a:rPr lang="ko-KR" altLang="en-US" sz="2000">
                <a:latin typeface="+mj-ea"/>
                <a:ea typeface="+mj-ea"/>
              </a:rPr>
              <a:t>까지출력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563F94-E090-4C4F-94C1-A8489F90C736}"/>
              </a:ext>
            </a:extLst>
          </p:cNvPr>
          <p:cNvSpPr txBox="1"/>
          <p:nvPr/>
        </p:nvSpPr>
        <p:spPr>
          <a:xfrm>
            <a:off x="742112" y="45311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6EE2A3-B712-4560-8C9B-D34EBC2F306E}"/>
              </a:ext>
            </a:extLst>
          </p:cNvPr>
          <p:cNvSpPr txBox="1"/>
          <p:nvPr/>
        </p:nvSpPr>
        <p:spPr>
          <a:xfrm>
            <a:off x="757016" y="4967881"/>
            <a:ext cx="3126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for (i= 1; i&lt; 11; i++){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    System.out.println(i)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}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FA97A0-6920-4E44-A62A-51098B294D5C}"/>
              </a:ext>
            </a:extLst>
          </p:cNvPr>
          <p:cNvSpPr txBox="1"/>
          <p:nvPr/>
        </p:nvSpPr>
        <p:spPr>
          <a:xfrm>
            <a:off x="6158808" y="45311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파이썬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40E999-651D-457D-AAC2-3382F77F19E9}"/>
              </a:ext>
            </a:extLst>
          </p:cNvPr>
          <p:cNvSpPr txBox="1"/>
          <p:nvPr/>
        </p:nvSpPr>
        <p:spPr>
          <a:xfrm>
            <a:off x="6158808" y="4967881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for i in range(1, 11):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print (i)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3861F9-AD87-409F-BE42-83D441877933}"/>
              </a:ext>
            </a:extLst>
          </p:cNvPr>
          <p:cNvSpPr/>
          <p:nvPr/>
        </p:nvSpPr>
        <p:spPr>
          <a:xfrm>
            <a:off x="328392" y="1448780"/>
            <a:ext cx="5344688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AC7EB6-AC7C-4AFB-A1F0-06F2324F1916}"/>
              </a:ext>
            </a:extLst>
          </p:cNvPr>
          <p:cNvSpPr/>
          <p:nvPr/>
        </p:nvSpPr>
        <p:spPr>
          <a:xfrm>
            <a:off x="5673080" y="1448780"/>
            <a:ext cx="3302000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839E4E-C7B4-43C4-AFFF-D02DCC7A24CD}"/>
              </a:ext>
            </a:extLst>
          </p:cNvPr>
          <p:cNvSpPr/>
          <p:nvPr/>
        </p:nvSpPr>
        <p:spPr>
          <a:xfrm>
            <a:off x="328392" y="3937370"/>
            <a:ext cx="5344688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2D6316-E1BC-4CA5-BD66-9047C6CA73AA}"/>
              </a:ext>
            </a:extLst>
          </p:cNvPr>
          <p:cNvSpPr/>
          <p:nvPr/>
        </p:nvSpPr>
        <p:spPr>
          <a:xfrm>
            <a:off x="5673080" y="3937370"/>
            <a:ext cx="3302000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79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만들기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2952328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[1, 2, 3]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 = ['Life', 'is', 'too', 'short']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 = [1, 2, 'Life', 'is']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 = [1, 2, ['Life', 'is']]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print(d)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6475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6480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[1,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2,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2096852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744924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 + a[2]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4A900E-795E-4D0B-A953-95F13DA3F392}"/>
              </a:ext>
            </a:extLst>
          </p:cNvPr>
          <p:cNvGrpSpPr/>
          <p:nvPr/>
        </p:nvGrpSpPr>
        <p:grpSpPr>
          <a:xfrm>
            <a:off x="747285" y="3409946"/>
            <a:ext cx="8460941" cy="468052"/>
            <a:chOff x="704528" y="1448780"/>
            <a:chExt cx="7920881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DF836C9-11BF-4A0E-A741-B24CBFD6778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702DE5C-D1DB-4E8B-A17A-787FA988C40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 + a[2]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60074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44020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27966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511912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C846E3-952D-4CBC-AF7B-E8A0C403A309}"/>
              </a:ext>
            </a:extLst>
          </p:cNvPr>
          <p:cNvSpPr/>
          <p:nvPr/>
        </p:nvSpPr>
        <p:spPr>
          <a:xfrm>
            <a:off x="5095858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24708" y="4945705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60074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44020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27966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511912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6DC80D2-469E-4904-94CE-98B267767431}"/>
              </a:ext>
            </a:extLst>
          </p:cNvPr>
          <p:cNvSpPr/>
          <p:nvPr/>
        </p:nvSpPr>
        <p:spPr>
          <a:xfrm>
            <a:off x="5095858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60074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44020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27966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511912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EF89BCC-D1C4-47C8-A115-C87B64C1903E}"/>
              </a:ext>
            </a:extLst>
          </p:cNvPr>
          <p:cNvSpPr/>
          <p:nvPr/>
        </p:nvSpPr>
        <p:spPr>
          <a:xfrm>
            <a:off x="5095858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F5AF22D-62EE-4EAC-88D7-0509955E60A8}"/>
              </a:ext>
            </a:extLst>
          </p:cNvPr>
          <p:cNvSpPr/>
          <p:nvPr/>
        </p:nvSpPr>
        <p:spPr>
          <a:xfrm>
            <a:off x="2828764" y="4149080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4AA24602-3E8B-40A8-AC8F-D5C128ED7685}"/>
              </a:ext>
            </a:extLst>
          </p:cNvPr>
          <p:cNvSpPr/>
          <p:nvPr/>
        </p:nvSpPr>
        <p:spPr>
          <a:xfrm flipH="1">
            <a:off x="2760074" y="5942006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3933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중첩 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6480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[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'a'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'b'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'c'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2096852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744924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36607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20553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04499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488445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01241" y="419039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36607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20553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04499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488445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36607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20553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04499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488445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0A1972-D9B6-4BB3-A11A-8AFA65888050}"/>
              </a:ext>
            </a:extLst>
          </p:cNvPr>
          <p:cNvSpPr/>
          <p:nvPr/>
        </p:nvSpPr>
        <p:spPr>
          <a:xfrm>
            <a:off x="5237804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'a'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091350-C5C8-4F97-8EDC-2F668BD3EA8A}"/>
              </a:ext>
            </a:extLst>
          </p:cNvPr>
          <p:cNvSpPr/>
          <p:nvPr/>
        </p:nvSpPr>
        <p:spPr>
          <a:xfrm>
            <a:off x="5821750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'b'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24577B-03F1-42DA-9D68-8412EB400EF6}"/>
              </a:ext>
            </a:extLst>
          </p:cNvPr>
          <p:cNvSpPr/>
          <p:nvPr/>
        </p:nvSpPr>
        <p:spPr>
          <a:xfrm>
            <a:off x="6405696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'c'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A98BD0F-78D4-48DC-A437-B9D0633965E5}"/>
              </a:ext>
            </a:extLst>
          </p:cNvPr>
          <p:cNvCxnSpPr>
            <a:stCxn id="23" idx="2"/>
            <a:endCxn id="38" idx="1"/>
          </p:cNvCxnSpPr>
          <p:nvPr/>
        </p:nvCxnSpPr>
        <p:spPr>
          <a:xfrm>
            <a:off x="4780418" y="4754646"/>
            <a:ext cx="457386" cy="88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AB1B17-93E7-4493-82CB-BB64B0EB0F4F}"/>
              </a:ext>
            </a:extLst>
          </p:cNvPr>
          <p:cNvSpPr/>
          <p:nvPr/>
        </p:nvSpPr>
        <p:spPr>
          <a:xfrm>
            <a:off x="5237876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FB4E84-15BB-4372-B8E7-548A97A7D088}"/>
              </a:ext>
            </a:extLst>
          </p:cNvPr>
          <p:cNvSpPr/>
          <p:nvPr/>
        </p:nvSpPr>
        <p:spPr>
          <a:xfrm>
            <a:off x="5821822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984962-3C4A-4489-A494-888D26A43348}"/>
              </a:ext>
            </a:extLst>
          </p:cNvPr>
          <p:cNvSpPr/>
          <p:nvPr/>
        </p:nvSpPr>
        <p:spPr>
          <a:xfrm>
            <a:off x="6405768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8AAC69-9D7F-4565-862C-66B6E21AC277}"/>
              </a:ext>
            </a:extLst>
          </p:cNvPr>
          <p:cNvSpPr/>
          <p:nvPr/>
        </p:nvSpPr>
        <p:spPr>
          <a:xfrm>
            <a:off x="5237732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102E1A2-EE7B-4704-9742-39076C13AA16}"/>
              </a:ext>
            </a:extLst>
          </p:cNvPr>
          <p:cNvSpPr/>
          <p:nvPr/>
        </p:nvSpPr>
        <p:spPr>
          <a:xfrm>
            <a:off x="5821678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CDBA209-0B32-49BB-8C61-DCEFA7D85538}"/>
              </a:ext>
            </a:extLst>
          </p:cNvPr>
          <p:cNvSpPr/>
          <p:nvPr/>
        </p:nvSpPr>
        <p:spPr>
          <a:xfrm>
            <a:off x="6405624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2693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중첩 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455333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a[-1][0]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1844824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a[3][-3]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492896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a[-1][-3]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36607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20553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04499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488445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01241" y="419039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36607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20553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04499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488445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36607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20553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04499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488445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0A1972-D9B6-4BB3-A11A-8AFA65888050}"/>
              </a:ext>
            </a:extLst>
          </p:cNvPr>
          <p:cNvSpPr/>
          <p:nvPr/>
        </p:nvSpPr>
        <p:spPr>
          <a:xfrm>
            <a:off x="5237804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'a'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091350-C5C8-4F97-8EDC-2F668BD3EA8A}"/>
              </a:ext>
            </a:extLst>
          </p:cNvPr>
          <p:cNvSpPr/>
          <p:nvPr/>
        </p:nvSpPr>
        <p:spPr>
          <a:xfrm>
            <a:off x="5821750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'b'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24577B-03F1-42DA-9D68-8412EB400EF6}"/>
              </a:ext>
            </a:extLst>
          </p:cNvPr>
          <p:cNvSpPr/>
          <p:nvPr/>
        </p:nvSpPr>
        <p:spPr>
          <a:xfrm>
            <a:off x="6405696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'c'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A98BD0F-78D4-48DC-A437-B9D0633965E5}"/>
              </a:ext>
            </a:extLst>
          </p:cNvPr>
          <p:cNvCxnSpPr>
            <a:stCxn id="23" idx="2"/>
            <a:endCxn id="38" idx="1"/>
          </p:cNvCxnSpPr>
          <p:nvPr/>
        </p:nvCxnSpPr>
        <p:spPr>
          <a:xfrm>
            <a:off x="4780418" y="4754646"/>
            <a:ext cx="457386" cy="88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AB1B17-93E7-4493-82CB-BB64B0EB0F4F}"/>
              </a:ext>
            </a:extLst>
          </p:cNvPr>
          <p:cNvSpPr/>
          <p:nvPr/>
        </p:nvSpPr>
        <p:spPr>
          <a:xfrm>
            <a:off x="5237876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FB4E84-15BB-4372-B8E7-548A97A7D088}"/>
              </a:ext>
            </a:extLst>
          </p:cNvPr>
          <p:cNvSpPr/>
          <p:nvPr/>
        </p:nvSpPr>
        <p:spPr>
          <a:xfrm>
            <a:off x="5821822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984962-3C4A-4489-A494-888D26A43348}"/>
              </a:ext>
            </a:extLst>
          </p:cNvPr>
          <p:cNvSpPr/>
          <p:nvPr/>
        </p:nvSpPr>
        <p:spPr>
          <a:xfrm>
            <a:off x="6405768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8AAC69-9D7F-4565-862C-66B6E21AC277}"/>
              </a:ext>
            </a:extLst>
          </p:cNvPr>
          <p:cNvSpPr/>
          <p:nvPr/>
        </p:nvSpPr>
        <p:spPr>
          <a:xfrm>
            <a:off x="5237732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102E1A2-EE7B-4704-9742-39076C13AA16}"/>
              </a:ext>
            </a:extLst>
          </p:cNvPr>
          <p:cNvSpPr/>
          <p:nvPr/>
        </p:nvSpPr>
        <p:spPr>
          <a:xfrm>
            <a:off x="5821678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CDBA209-0B32-49BB-8C61-DCEFA7D85538}"/>
              </a:ext>
            </a:extLst>
          </p:cNvPr>
          <p:cNvSpPr/>
          <p:nvPr/>
        </p:nvSpPr>
        <p:spPr>
          <a:xfrm>
            <a:off x="6405624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899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75608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5133021" y="4308787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a[0:2]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6199918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783864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6199918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783864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6199918" y="4296167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4162319" y="2262772"/>
            <a:ext cx="4203" cy="5238885"/>
          </a:xfrm>
          <a:prstGeom prst="bentConnector3">
            <a:avLst>
              <a:gd name="adj1" fmla="val -2787899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8">
            <a:extLst>
              <a:ext uri="{FF2B5EF4-FFF2-40B4-BE49-F238E27FC236}">
                <a16:creationId xmlns:a16="http://schemas.microsoft.com/office/drawing/2014/main" id="{89CE3C9A-3629-49C3-99CC-289FF8258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39937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인덱싱은 리스트의 원소를 꺼내고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슬라이싱은 부분 리스트를 추출한다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53470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75608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"12345"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'1'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'2'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'3'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'4'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'5'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5133021" y="4308787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a[0:2]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6199918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'1'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783864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'2'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6199918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783864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6199918" y="4296167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4162319" y="2262772"/>
            <a:ext cx="4203" cy="5238885"/>
          </a:xfrm>
          <a:prstGeom prst="bentConnector3">
            <a:avLst>
              <a:gd name="adj1" fmla="val -2787899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8">
            <a:extLst>
              <a:ext uri="{FF2B5EF4-FFF2-40B4-BE49-F238E27FC236}">
                <a16:creationId xmlns:a16="http://schemas.microsoft.com/office/drawing/2014/main" id="{89CE3C9A-3629-49C3-99CC-289FF8258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39937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인덱싱은 문자열의 원소를 꺼내고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슬라이싱은 부분 문자열을 추출한다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10254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다양한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1534141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a[:2]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 = a[2:]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print(b)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print(c)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4412940" y="3538155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5479837" y="352973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063783" y="352973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5479837" y="3032956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063783" y="3032956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5479837" y="3525535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3416963" y="2237497"/>
            <a:ext cx="774835" cy="4518804"/>
          </a:xfrm>
          <a:prstGeom prst="bentConnector3">
            <a:avLst>
              <a:gd name="adj1" fmla="val -2950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1AE70E2-90AF-4A92-91CE-47504A23BFFB}"/>
              </a:ext>
            </a:extLst>
          </p:cNvPr>
          <p:cNvSpPr/>
          <p:nvPr/>
        </p:nvSpPr>
        <p:spPr>
          <a:xfrm>
            <a:off x="6137190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5BCBA73-20EA-4F62-ADD0-EE6DC9C16BDC}"/>
              </a:ext>
            </a:extLst>
          </p:cNvPr>
          <p:cNvSpPr/>
          <p:nvPr/>
        </p:nvSpPr>
        <p:spPr>
          <a:xfrm>
            <a:off x="6721136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5C69F-983E-4122-A840-8066D1108F06}"/>
              </a:ext>
            </a:extLst>
          </p:cNvPr>
          <p:cNvSpPr/>
          <p:nvPr/>
        </p:nvSpPr>
        <p:spPr>
          <a:xfrm>
            <a:off x="7305082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74C36D-043A-4019-AE41-81ACA474A4C8}"/>
              </a:ext>
            </a:extLst>
          </p:cNvPr>
          <p:cNvSpPr/>
          <p:nvPr/>
        </p:nvSpPr>
        <p:spPr>
          <a:xfrm>
            <a:off x="6137190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94FC7D0-64CC-457F-9ED6-982BEFE3B09B}"/>
              </a:ext>
            </a:extLst>
          </p:cNvPr>
          <p:cNvSpPr/>
          <p:nvPr/>
        </p:nvSpPr>
        <p:spPr>
          <a:xfrm>
            <a:off x="6721136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42FFA4-4900-42D9-B5FA-4C922FB59D4D}"/>
              </a:ext>
            </a:extLst>
          </p:cNvPr>
          <p:cNvSpPr/>
          <p:nvPr/>
        </p:nvSpPr>
        <p:spPr>
          <a:xfrm>
            <a:off x="7305082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5637FA-7E91-4D60-BEBA-03E05118CA7D}"/>
              </a:ext>
            </a:extLst>
          </p:cNvPr>
          <p:cNvSpPr txBox="1"/>
          <p:nvPr/>
        </p:nvSpPr>
        <p:spPr>
          <a:xfrm>
            <a:off x="5098123" y="5547595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a[2:]</a:t>
            </a:r>
            <a:endParaRPr lang="ko-KR" altLang="en-US" sz="28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5B665B-0B08-4691-9D0E-084E24358B69}"/>
              </a:ext>
            </a:extLst>
          </p:cNvPr>
          <p:cNvSpPr/>
          <p:nvPr/>
        </p:nvSpPr>
        <p:spPr>
          <a:xfrm>
            <a:off x="2128925" y="4300370"/>
            <a:ext cx="1751838" cy="583946"/>
          </a:xfrm>
          <a:prstGeom prst="rect">
            <a:avLst/>
          </a:prstGeom>
          <a:noFill/>
          <a:ln w="28575">
            <a:solidFill>
              <a:srgbClr val="008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4F732E-437E-442D-85FA-368FC1D7D875}"/>
              </a:ext>
            </a:extLst>
          </p:cNvPr>
          <p:cNvSpPr/>
          <p:nvPr/>
        </p:nvSpPr>
        <p:spPr>
          <a:xfrm>
            <a:off x="6137190" y="5497874"/>
            <a:ext cx="1751838" cy="583946"/>
          </a:xfrm>
          <a:prstGeom prst="rect">
            <a:avLst/>
          </a:prstGeom>
          <a:noFill/>
          <a:ln w="28575">
            <a:solidFill>
              <a:srgbClr val="008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F6B4C6C-CA88-45E5-BB63-EC31B4044C91}"/>
              </a:ext>
            </a:extLst>
          </p:cNvPr>
          <p:cNvCxnSpPr>
            <a:cxnSpLocks/>
            <a:stCxn id="43" idx="2"/>
            <a:endCxn id="44" idx="2"/>
          </p:cNvCxnSpPr>
          <p:nvPr/>
        </p:nvCxnSpPr>
        <p:spPr>
          <a:xfrm rot="16200000" flipH="1">
            <a:off x="4410224" y="3478935"/>
            <a:ext cx="1197504" cy="4008265"/>
          </a:xfrm>
          <a:prstGeom prst="bentConnector3">
            <a:avLst>
              <a:gd name="adj1" fmla="val 11909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6201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더하기</a:t>
            </a:r>
            <a:r>
              <a:rPr lang="en-US" altLang="ko-KR" b="1">
                <a:latin typeface="+mj-ea"/>
                <a:ea typeface="+mj-ea"/>
              </a:rPr>
              <a:t>(+)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104365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[4, 5, 6]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b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836952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420898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3004844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401586" y="3232669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04C29B-389E-4F3F-AF4C-1E3752A19F80}"/>
              </a:ext>
            </a:extLst>
          </p:cNvPr>
          <p:cNvSpPr/>
          <p:nvPr/>
        </p:nvSpPr>
        <p:spPr>
          <a:xfrm>
            <a:off x="5183576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12089DA-3FAC-4A43-BF3D-F92CDBFDE84E}"/>
              </a:ext>
            </a:extLst>
          </p:cNvPr>
          <p:cNvSpPr/>
          <p:nvPr/>
        </p:nvSpPr>
        <p:spPr>
          <a:xfrm>
            <a:off x="5767522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2A0D2B3-B26F-48A9-B0DB-8EFBD9C8E917}"/>
              </a:ext>
            </a:extLst>
          </p:cNvPr>
          <p:cNvSpPr/>
          <p:nvPr/>
        </p:nvSpPr>
        <p:spPr>
          <a:xfrm>
            <a:off x="6351468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6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CC9084-8412-429A-8062-C5988F86366D}"/>
              </a:ext>
            </a:extLst>
          </p:cNvPr>
          <p:cNvSpPr txBox="1"/>
          <p:nvPr/>
        </p:nvSpPr>
        <p:spPr>
          <a:xfrm>
            <a:off x="4748210" y="3238288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b</a:t>
            </a:r>
            <a:endParaRPr lang="ko-KR" altLang="en-US" sz="2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13DEA9-1341-4723-8FBE-E47813C13184}"/>
              </a:ext>
            </a:extLst>
          </p:cNvPr>
          <p:cNvSpPr txBox="1"/>
          <p:nvPr/>
        </p:nvSpPr>
        <p:spPr>
          <a:xfrm>
            <a:off x="3974523" y="324333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+</a:t>
            </a:r>
            <a:endParaRPr lang="ko-KR" altLang="en-US" sz="28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5FCC6FB-5D09-4608-A23E-1DDEFFF91522}"/>
              </a:ext>
            </a:extLst>
          </p:cNvPr>
          <p:cNvSpPr/>
          <p:nvPr/>
        </p:nvSpPr>
        <p:spPr>
          <a:xfrm>
            <a:off x="256885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FFAD1CA-C7FD-43F1-8ED5-4CF20125C65E}"/>
              </a:ext>
            </a:extLst>
          </p:cNvPr>
          <p:cNvSpPr/>
          <p:nvPr/>
        </p:nvSpPr>
        <p:spPr>
          <a:xfrm>
            <a:off x="315280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2FD21-B045-477E-9A54-6F41A65ED99C}"/>
              </a:ext>
            </a:extLst>
          </p:cNvPr>
          <p:cNvSpPr/>
          <p:nvPr/>
        </p:nvSpPr>
        <p:spPr>
          <a:xfrm>
            <a:off x="373674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7EFD481-FE01-4700-9748-7D86ED923824}"/>
              </a:ext>
            </a:extLst>
          </p:cNvPr>
          <p:cNvSpPr/>
          <p:nvPr/>
        </p:nvSpPr>
        <p:spPr>
          <a:xfrm>
            <a:off x="432069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2615FFA-6A47-4E0F-9165-A886EE60C500}"/>
              </a:ext>
            </a:extLst>
          </p:cNvPr>
          <p:cNvSpPr/>
          <p:nvPr/>
        </p:nvSpPr>
        <p:spPr>
          <a:xfrm>
            <a:off x="4904638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6067F20-4CF4-4131-9F0C-DCB9D96CA5B5}"/>
              </a:ext>
            </a:extLst>
          </p:cNvPr>
          <p:cNvSpPr/>
          <p:nvPr/>
        </p:nvSpPr>
        <p:spPr>
          <a:xfrm>
            <a:off x="548858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6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4982889-341F-43CE-97EF-28D6F532BE55}"/>
              </a:ext>
            </a:extLst>
          </p:cNvPr>
          <p:cNvCxnSpPr>
            <a:stCxn id="48" idx="2"/>
            <a:endCxn id="75" idx="0"/>
          </p:cNvCxnSpPr>
          <p:nvPr/>
        </p:nvCxnSpPr>
        <p:spPr>
          <a:xfrm rot="16200000" flipH="1">
            <a:off x="2633594" y="3876199"/>
            <a:ext cx="890456" cy="73190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F6B4858C-82BE-47E6-8CA1-A593EF6F3C6E}"/>
              </a:ext>
            </a:extLst>
          </p:cNvPr>
          <p:cNvCxnSpPr>
            <a:cxnSpLocks/>
            <a:stCxn id="47" idx="2"/>
            <a:endCxn id="78" idx="0"/>
          </p:cNvCxnSpPr>
          <p:nvPr/>
        </p:nvCxnSpPr>
        <p:spPr>
          <a:xfrm rot="5400000">
            <a:off x="5185635" y="3813517"/>
            <a:ext cx="884837" cy="86288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760435" y="4717173"/>
            <a:ext cx="72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a+b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9799463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곱하기</a:t>
            </a:r>
            <a:r>
              <a:rPr lang="en-US" altLang="ko-KR" b="1">
                <a:latin typeface="+mj-ea"/>
                <a:ea typeface="+mj-ea"/>
              </a:rPr>
              <a:t>(*)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* 3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836952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420898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3004844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401586" y="3232669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CC9084-8412-429A-8062-C5988F86366D}"/>
              </a:ext>
            </a:extLst>
          </p:cNvPr>
          <p:cNvSpPr txBox="1"/>
          <p:nvPr/>
        </p:nvSpPr>
        <p:spPr>
          <a:xfrm>
            <a:off x="4734076" y="322302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3</a:t>
            </a:r>
            <a:endParaRPr lang="ko-KR" altLang="en-US" sz="2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13DEA9-1341-4723-8FBE-E47813C13184}"/>
              </a:ext>
            </a:extLst>
          </p:cNvPr>
          <p:cNvSpPr txBox="1"/>
          <p:nvPr/>
        </p:nvSpPr>
        <p:spPr>
          <a:xfrm>
            <a:off x="3974523" y="324333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*</a:t>
            </a:r>
            <a:endParaRPr lang="ko-KR" altLang="en-US" sz="28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5FCC6FB-5D09-4608-A23E-1DDEFFF91522}"/>
              </a:ext>
            </a:extLst>
          </p:cNvPr>
          <p:cNvSpPr/>
          <p:nvPr/>
        </p:nvSpPr>
        <p:spPr>
          <a:xfrm>
            <a:off x="256885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FFAD1CA-C7FD-43F1-8ED5-4CF20125C65E}"/>
              </a:ext>
            </a:extLst>
          </p:cNvPr>
          <p:cNvSpPr/>
          <p:nvPr/>
        </p:nvSpPr>
        <p:spPr>
          <a:xfrm>
            <a:off x="315280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2FD21-B045-477E-9A54-6F41A65ED99C}"/>
              </a:ext>
            </a:extLst>
          </p:cNvPr>
          <p:cNvSpPr/>
          <p:nvPr/>
        </p:nvSpPr>
        <p:spPr>
          <a:xfrm>
            <a:off x="373674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760435" y="4717173"/>
            <a:ext cx="718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a*3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817A679-210D-45FE-BDCA-E9C5683DA06A}"/>
              </a:ext>
            </a:extLst>
          </p:cNvPr>
          <p:cNvSpPr/>
          <p:nvPr/>
        </p:nvSpPr>
        <p:spPr>
          <a:xfrm>
            <a:off x="432069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F55841-2FC0-40D4-B67E-568451014612}"/>
              </a:ext>
            </a:extLst>
          </p:cNvPr>
          <p:cNvSpPr/>
          <p:nvPr/>
        </p:nvSpPr>
        <p:spPr>
          <a:xfrm>
            <a:off x="4904638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C504EC-CB2E-4700-99F3-D1BC84C5A84A}"/>
              </a:ext>
            </a:extLst>
          </p:cNvPr>
          <p:cNvSpPr/>
          <p:nvPr/>
        </p:nvSpPr>
        <p:spPr>
          <a:xfrm>
            <a:off x="548858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2FEDA4-3851-42D9-9AE0-F6304BB01457}"/>
              </a:ext>
            </a:extLst>
          </p:cNvPr>
          <p:cNvSpPr/>
          <p:nvPr/>
        </p:nvSpPr>
        <p:spPr>
          <a:xfrm>
            <a:off x="607253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DA0457-0C71-4F74-9357-DE304F0C20AC}"/>
              </a:ext>
            </a:extLst>
          </p:cNvPr>
          <p:cNvSpPr/>
          <p:nvPr/>
        </p:nvSpPr>
        <p:spPr>
          <a:xfrm>
            <a:off x="665647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DF47C4-A6BE-4850-96C1-25A13E40BE0B}"/>
              </a:ext>
            </a:extLst>
          </p:cNvPr>
          <p:cNvSpPr/>
          <p:nvPr/>
        </p:nvSpPr>
        <p:spPr>
          <a:xfrm>
            <a:off x="724042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2391ACD-7B78-47A3-8090-55E127236107}"/>
              </a:ext>
            </a:extLst>
          </p:cNvPr>
          <p:cNvCxnSpPr>
            <a:stCxn id="48" idx="2"/>
            <a:endCxn id="75" idx="0"/>
          </p:cNvCxnSpPr>
          <p:nvPr/>
        </p:nvCxnSpPr>
        <p:spPr>
          <a:xfrm>
            <a:off x="2712871" y="3796922"/>
            <a:ext cx="731902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55BA665-F723-4249-BA0A-E39CF270E417}"/>
              </a:ext>
            </a:extLst>
          </p:cNvPr>
          <p:cNvCxnSpPr>
            <a:cxnSpLocks/>
            <a:stCxn id="48" idx="2"/>
            <a:endCxn id="28" idx="0"/>
          </p:cNvCxnSpPr>
          <p:nvPr/>
        </p:nvCxnSpPr>
        <p:spPr>
          <a:xfrm>
            <a:off x="2712871" y="3796922"/>
            <a:ext cx="2483740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21C1F4A-C871-47D1-8709-77C85BE0E747}"/>
              </a:ext>
            </a:extLst>
          </p:cNvPr>
          <p:cNvCxnSpPr>
            <a:cxnSpLocks/>
            <a:stCxn id="48" idx="2"/>
            <a:endCxn id="31" idx="0"/>
          </p:cNvCxnSpPr>
          <p:nvPr/>
        </p:nvCxnSpPr>
        <p:spPr>
          <a:xfrm>
            <a:off x="2712871" y="3796922"/>
            <a:ext cx="4235578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2208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길이 구하기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len(a)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623869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207815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791761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188503" y="3736725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557070" y="471166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len(a) = 3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52721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CEC0F-4AC5-423F-9E1B-EA5B25A0B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515" y="903434"/>
            <a:ext cx="3531220" cy="2308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7238D-A29C-4C76-9922-2CE2AA919A75}"/>
              </a:ext>
            </a:extLst>
          </p:cNvPr>
          <p:cNvSpPr txBox="1"/>
          <p:nvPr/>
        </p:nvSpPr>
        <p:spPr>
          <a:xfrm>
            <a:off x="1772562" y="3105834"/>
            <a:ext cx="6508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파이썬은 대부분의 라이브러리가 이미</a:t>
            </a:r>
          </a:p>
          <a:p>
            <a:pPr marR="0" algn="ctr"/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다른 사용자에 의해서 구현 되어 있음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특히 통계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데이터 분석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)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59B725-F820-40E7-8909-A4D35810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9" y="4448667"/>
            <a:ext cx="3024336" cy="17011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F7C07F-CB4D-4023-A836-89AFEE27B891}"/>
              </a:ext>
            </a:extLst>
          </p:cNvPr>
          <p:cNvSpPr txBox="1"/>
          <p:nvPr/>
        </p:nvSpPr>
        <p:spPr>
          <a:xfrm>
            <a:off x="442882" y="4054344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>
                <a:latin typeface="맑은 고딕" panose="020B0503020000020004" pitchFamily="50" charset="-127"/>
              </a:rPr>
              <a:t>파이썬이 쓰인곳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5A4FB2-F255-4C21-B2E4-87BDF3C9C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896" y="4444232"/>
            <a:ext cx="3152463" cy="17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201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서로 다른 자료형간 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+ "hi"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9C2AF44-8BC1-42FA-BC85-4853C2B8BC82}"/>
              </a:ext>
            </a:extLst>
          </p:cNvPr>
          <p:cNvGrpSpPr/>
          <p:nvPr/>
        </p:nvGrpSpPr>
        <p:grpSpPr>
          <a:xfrm>
            <a:off x="727608" y="2312876"/>
            <a:ext cx="8460941" cy="756085"/>
            <a:chOff x="704528" y="1448780"/>
            <a:chExt cx="7920881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C654F25-DB88-42EC-8CD4-E94497051B4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D057D54-2C0B-492B-AE2E-A3BAE8DC83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str(a[2]) + "hi"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4ACF9F9-E483-428B-92B3-6A527ED9AFA6}"/>
              </a:ext>
            </a:extLst>
          </p:cNvPr>
          <p:cNvGrpSpPr/>
          <p:nvPr/>
        </p:nvGrpSpPr>
        <p:grpSpPr>
          <a:xfrm>
            <a:off x="737254" y="3429000"/>
            <a:ext cx="8460941" cy="756085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9F79C59-A9C1-4F91-9178-9587E304324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C85C0B-37C5-48BF-BB2B-1D26F73711A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list("hi")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1768884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2352830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2936776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1333518" y="4463711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152CF1-A0C4-4BB6-A321-EDFA3892EB38}"/>
              </a:ext>
            </a:extLst>
          </p:cNvPr>
          <p:cNvSpPr txBox="1"/>
          <p:nvPr/>
        </p:nvSpPr>
        <p:spPr>
          <a:xfrm>
            <a:off x="4157489" y="4463710"/>
            <a:ext cx="1382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list("hi")</a:t>
            </a:r>
            <a:endParaRPr lang="ko-KR" altLang="en-US" sz="28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AB16B8-FDEA-4451-8943-B97EF02E6259}"/>
              </a:ext>
            </a:extLst>
          </p:cNvPr>
          <p:cNvSpPr/>
          <p:nvPr/>
        </p:nvSpPr>
        <p:spPr>
          <a:xfrm>
            <a:off x="5509361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'h'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D9C129-17B2-4F26-BD2E-D07E71C66FE6}"/>
              </a:ext>
            </a:extLst>
          </p:cNvPr>
          <p:cNvSpPr/>
          <p:nvPr/>
        </p:nvSpPr>
        <p:spPr>
          <a:xfrm>
            <a:off x="6093307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'i'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A56506-3521-4079-9B45-2B7EE2110C02}"/>
              </a:ext>
            </a:extLst>
          </p:cNvPr>
          <p:cNvSpPr/>
          <p:nvPr/>
        </p:nvSpPr>
        <p:spPr>
          <a:xfrm>
            <a:off x="2898549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D90E75-7FE9-4631-8FDE-F36B67238507}"/>
              </a:ext>
            </a:extLst>
          </p:cNvPr>
          <p:cNvSpPr/>
          <p:nvPr/>
        </p:nvSpPr>
        <p:spPr>
          <a:xfrm>
            <a:off x="3482495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3D127D1-2DC0-4BF4-82CD-34D22CE8F0E4}"/>
              </a:ext>
            </a:extLst>
          </p:cNvPr>
          <p:cNvSpPr/>
          <p:nvPr/>
        </p:nvSpPr>
        <p:spPr>
          <a:xfrm>
            <a:off x="4066441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C894B0-3E5A-43CF-84E5-5F6A5C7D11EE}"/>
              </a:ext>
            </a:extLst>
          </p:cNvPr>
          <p:cNvSpPr/>
          <p:nvPr/>
        </p:nvSpPr>
        <p:spPr>
          <a:xfrm>
            <a:off x="4650387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'h'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414FA5A-3560-4099-8603-CBBD5A5F3A70}"/>
              </a:ext>
            </a:extLst>
          </p:cNvPr>
          <p:cNvSpPr/>
          <p:nvPr/>
        </p:nvSpPr>
        <p:spPr>
          <a:xfrm>
            <a:off x="5234333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'i'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00CD286-2DD9-4BAF-B21F-970992C830E9}"/>
              </a:ext>
            </a:extLst>
          </p:cNvPr>
          <p:cNvCxnSpPr>
            <a:stCxn id="23" idx="2"/>
            <a:endCxn id="31" idx="0"/>
          </p:cNvCxnSpPr>
          <p:nvPr/>
        </p:nvCxnSpPr>
        <p:spPr>
          <a:xfrm>
            <a:off x="2644803" y="5017293"/>
            <a:ext cx="1129665" cy="709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CB810D-A400-4BFE-8055-9A90C28C2217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4942360" y="5017293"/>
            <a:ext cx="858974" cy="709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0046A6-709E-4583-9B2A-ABCD94DF9FCE}"/>
              </a:ext>
            </a:extLst>
          </p:cNvPr>
          <p:cNvSpPr txBox="1"/>
          <p:nvPr/>
        </p:nvSpPr>
        <p:spPr>
          <a:xfrm>
            <a:off x="1039333" y="5756736"/>
            <a:ext cx="1897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 + list("hi")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1737615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값 수정 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4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4183DAE-EBF7-4D50-873A-B4F00872791E}"/>
              </a:ext>
            </a:extLst>
          </p:cNvPr>
          <p:cNvSpPr/>
          <p:nvPr/>
        </p:nvSpPr>
        <p:spPr>
          <a:xfrm>
            <a:off x="4627324" y="2793161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AF3CC-89ED-4631-8A7B-97414D385F07}"/>
              </a:ext>
            </a:extLst>
          </p:cNvPr>
          <p:cNvSpPr/>
          <p:nvPr/>
        </p:nvSpPr>
        <p:spPr>
          <a:xfrm>
            <a:off x="5506080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62C55F6-2A0A-44C0-AF64-05B6F730EFD2}"/>
              </a:ext>
            </a:extLst>
          </p:cNvPr>
          <p:cNvSpPr/>
          <p:nvPr/>
        </p:nvSpPr>
        <p:spPr>
          <a:xfrm>
            <a:off x="6090026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5F910D-3A86-481C-B54E-6C07E32FB36D}"/>
              </a:ext>
            </a:extLst>
          </p:cNvPr>
          <p:cNvSpPr/>
          <p:nvPr/>
        </p:nvSpPr>
        <p:spPr>
          <a:xfrm>
            <a:off x="6673972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BAF876A-D035-44B4-B137-C0651EE0D062}"/>
              </a:ext>
            </a:extLst>
          </p:cNvPr>
          <p:cNvSpPr/>
          <p:nvPr/>
        </p:nvSpPr>
        <p:spPr>
          <a:xfrm>
            <a:off x="2460842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8D1EBC-C429-43BB-9AAF-B173F4C328E5}"/>
              </a:ext>
            </a:extLst>
          </p:cNvPr>
          <p:cNvSpPr/>
          <p:nvPr/>
        </p:nvSpPr>
        <p:spPr>
          <a:xfrm>
            <a:off x="3044788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2D015-5A4C-4071-8F72-1AD5C99638EE}"/>
              </a:ext>
            </a:extLst>
          </p:cNvPr>
          <p:cNvSpPr/>
          <p:nvPr/>
        </p:nvSpPr>
        <p:spPr>
          <a:xfrm>
            <a:off x="3628734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91BCC2-9D0D-4E5D-9319-B330D370CDE3}"/>
              </a:ext>
            </a:extLst>
          </p:cNvPr>
          <p:cNvSpPr txBox="1"/>
          <p:nvPr/>
        </p:nvSpPr>
        <p:spPr>
          <a:xfrm>
            <a:off x="2025476" y="3995941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60C39D2-43D9-403C-A2C7-1F425223E59E}"/>
              </a:ext>
            </a:extLst>
          </p:cNvPr>
          <p:cNvSpPr/>
          <p:nvPr/>
        </p:nvSpPr>
        <p:spPr>
          <a:xfrm>
            <a:off x="2060857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F03D78-0AD1-4F96-9409-9AC870F624FB}"/>
              </a:ext>
            </a:extLst>
          </p:cNvPr>
          <p:cNvSpPr/>
          <p:nvPr/>
        </p:nvSpPr>
        <p:spPr>
          <a:xfrm>
            <a:off x="3044788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CD10D2B-110C-482D-9204-D7B5602DC2C6}"/>
              </a:ext>
            </a:extLst>
          </p:cNvPr>
          <p:cNvSpPr/>
          <p:nvPr/>
        </p:nvSpPr>
        <p:spPr>
          <a:xfrm>
            <a:off x="4043378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28B9B53-3A82-4ED2-8B95-8380A9AE4EAA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>
          <a:xfrm flipH="1">
            <a:off x="2352830" y="4549523"/>
            <a:ext cx="399985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4DB191C-A8CF-4224-916A-8ED1B44EF3ED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3336761" y="4549523"/>
            <a:ext cx="0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71DA1C6-426C-4653-A53F-B3BB1E6A83CC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>
            <a:off x="3920707" y="4549523"/>
            <a:ext cx="414644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A12DC296-6671-43DA-BB8F-C8A4D37FDA10}"/>
              </a:ext>
            </a:extLst>
          </p:cNvPr>
          <p:cNvSpPr/>
          <p:nvPr/>
        </p:nvSpPr>
        <p:spPr>
          <a:xfrm>
            <a:off x="4951360" y="4092458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06D8212-5F55-48EB-9473-65C9999AB511}"/>
              </a:ext>
            </a:extLst>
          </p:cNvPr>
          <p:cNvSpPr/>
          <p:nvPr/>
        </p:nvSpPr>
        <p:spPr>
          <a:xfrm>
            <a:off x="6338112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821076-68BB-467C-B3FB-B9F4AA16300C}"/>
              </a:ext>
            </a:extLst>
          </p:cNvPr>
          <p:cNvSpPr/>
          <p:nvPr/>
        </p:nvSpPr>
        <p:spPr>
          <a:xfrm>
            <a:off x="6922058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D52B55-B4B1-4E3C-9AE8-CC8ED007FCA9}"/>
              </a:ext>
            </a:extLst>
          </p:cNvPr>
          <p:cNvSpPr/>
          <p:nvPr/>
        </p:nvSpPr>
        <p:spPr>
          <a:xfrm>
            <a:off x="7506004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4AB4DD-6A7D-4A7B-BED6-B2FD5DF363EE}"/>
              </a:ext>
            </a:extLst>
          </p:cNvPr>
          <p:cNvSpPr/>
          <p:nvPr/>
        </p:nvSpPr>
        <p:spPr>
          <a:xfrm>
            <a:off x="5938127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2C63303-A0BC-4501-85B9-36F49BB54BCA}"/>
              </a:ext>
            </a:extLst>
          </p:cNvPr>
          <p:cNvSpPr/>
          <p:nvPr/>
        </p:nvSpPr>
        <p:spPr>
          <a:xfrm>
            <a:off x="6922058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D23BDA6-C143-454B-99B1-DEA124E802FC}"/>
              </a:ext>
            </a:extLst>
          </p:cNvPr>
          <p:cNvSpPr/>
          <p:nvPr/>
        </p:nvSpPr>
        <p:spPr>
          <a:xfrm>
            <a:off x="7905989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888B064-E98B-463C-8975-FBEBB0D1692D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 flipH="1">
            <a:off x="6230100" y="4579887"/>
            <a:ext cx="399985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745E0E9-485B-4D4D-9061-1F5B498D56A8}"/>
              </a:ext>
            </a:extLst>
          </p:cNvPr>
          <p:cNvCxnSpPr>
            <a:cxnSpLocks/>
            <a:stCxn id="53" idx="2"/>
            <a:endCxn id="57" idx="0"/>
          </p:cNvCxnSpPr>
          <p:nvPr/>
        </p:nvCxnSpPr>
        <p:spPr>
          <a:xfrm>
            <a:off x="7214031" y="4579887"/>
            <a:ext cx="0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C6BCA23-D5C8-43F3-BAF3-6289B4FEEC44}"/>
              </a:ext>
            </a:extLst>
          </p:cNvPr>
          <p:cNvCxnSpPr>
            <a:cxnSpLocks/>
            <a:stCxn id="54" idx="2"/>
            <a:endCxn id="63" idx="0"/>
          </p:cNvCxnSpPr>
          <p:nvPr/>
        </p:nvCxnSpPr>
        <p:spPr>
          <a:xfrm>
            <a:off x="7797977" y="4579887"/>
            <a:ext cx="1275903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C411A1-6E4C-45E8-9A72-FC38BF4E8EA0}"/>
              </a:ext>
            </a:extLst>
          </p:cNvPr>
          <p:cNvSpPr/>
          <p:nvPr/>
        </p:nvSpPr>
        <p:spPr>
          <a:xfrm>
            <a:off x="8781907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8130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14" y="81404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함수 사용해 리스트 요소 삭제하기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4183DAE-EBF7-4D50-873A-B4F00872791E}"/>
              </a:ext>
            </a:extLst>
          </p:cNvPr>
          <p:cNvSpPr/>
          <p:nvPr/>
        </p:nvSpPr>
        <p:spPr>
          <a:xfrm>
            <a:off x="4627324" y="2793161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AF3CC-89ED-4631-8A7B-97414D385F07}"/>
              </a:ext>
            </a:extLst>
          </p:cNvPr>
          <p:cNvSpPr/>
          <p:nvPr/>
        </p:nvSpPr>
        <p:spPr>
          <a:xfrm>
            <a:off x="5506080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5F910D-3A86-481C-B54E-6C07E32FB36D}"/>
              </a:ext>
            </a:extLst>
          </p:cNvPr>
          <p:cNvSpPr/>
          <p:nvPr/>
        </p:nvSpPr>
        <p:spPr>
          <a:xfrm>
            <a:off x="6090026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5BB35F-C3D0-4455-8720-CFA576813DA8}"/>
              </a:ext>
            </a:extLst>
          </p:cNvPr>
          <p:cNvSpPr/>
          <p:nvPr/>
        </p:nvSpPr>
        <p:spPr>
          <a:xfrm>
            <a:off x="21806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DAE0DF-60C3-405E-AA24-42BD5DBFFF6F}"/>
              </a:ext>
            </a:extLst>
          </p:cNvPr>
          <p:cNvSpPr/>
          <p:nvPr/>
        </p:nvSpPr>
        <p:spPr>
          <a:xfrm>
            <a:off x="3404828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C2D8D4-84FD-4C7C-8C61-15DB0EDD683C}"/>
              </a:ext>
            </a:extLst>
          </p:cNvPr>
          <p:cNvSpPr/>
          <p:nvPr/>
        </p:nvSpPr>
        <p:spPr>
          <a:xfrm>
            <a:off x="3008784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F86104B-4A94-4BE1-A6E2-138D096459D9}"/>
              </a:ext>
            </a:extLst>
          </p:cNvPr>
          <p:cNvSpPr/>
          <p:nvPr/>
        </p:nvSpPr>
        <p:spPr>
          <a:xfrm>
            <a:off x="4592960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B7A5D7C-786A-476A-81BD-80FD915A8ACB}"/>
              </a:ext>
            </a:extLst>
          </p:cNvPr>
          <p:cNvSpPr/>
          <p:nvPr/>
        </p:nvSpPr>
        <p:spPr>
          <a:xfrm>
            <a:off x="4196916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3F9170-6936-48EC-8BA6-305E2DC7060F}"/>
              </a:ext>
            </a:extLst>
          </p:cNvPr>
          <p:cNvSpPr/>
          <p:nvPr/>
        </p:nvSpPr>
        <p:spPr>
          <a:xfrm>
            <a:off x="57810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555486-BFBE-47A8-8DED-08089D636835}"/>
              </a:ext>
            </a:extLst>
          </p:cNvPr>
          <p:cNvSpPr/>
          <p:nvPr/>
        </p:nvSpPr>
        <p:spPr>
          <a:xfrm>
            <a:off x="5385048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13BFB15-C8E3-4FE2-B0D1-8A8A9D183280}"/>
              </a:ext>
            </a:extLst>
          </p:cNvPr>
          <p:cNvCxnSpPr>
            <a:stCxn id="49" idx="3"/>
            <a:endCxn id="55" idx="1"/>
          </p:cNvCxnSpPr>
          <p:nvPr/>
        </p:nvCxnSpPr>
        <p:spPr>
          <a:xfrm>
            <a:off x="2576736" y="4251323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A5DD23C-8233-401A-A60D-467F6BC5938F}"/>
              </a:ext>
            </a:extLst>
          </p:cNvPr>
          <p:cNvCxnSpPr>
            <a:cxnSpLocks/>
            <a:stCxn id="50" idx="3"/>
            <a:endCxn id="64" idx="1"/>
          </p:cNvCxnSpPr>
          <p:nvPr/>
        </p:nvCxnSpPr>
        <p:spPr>
          <a:xfrm>
            <a:off x="3800872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E56E67E-AFD0-4A9D-8061-02A0625C9497}"/>
              </a:ext>
            </a:extLst>
          </p:cNvPr>
          <p:cNvCxnSpPr>
            <a:cxnSpLocks/>
            <a:stCxn id="62" idx="3"/>
            <a:endCxn id="66" idx="1"/>
          </p:cNvCxnSpPr>
          <p:nvPr/>
        </p:nvCxnSpPr>
        <p:spPr>
          <a:xfrm>
            <a:off x="4989004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B1979BF-CE25-4198-8E73-D74EE66ECA36}"/>
              </a:ext>
            </a:extLst>
          </p:cNvPr>
          <p:cNvSpPr txBox="1"/>
          <p:nvPr/>
        </p:nvSpPr>
        <p:spPr>
          <a:xfrm>
            <a:off x="2231077" y="440404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2235748-CD0D-4FB1-A862-5E1E736D8358}"/>
              </a:ext>
            </a:extLst>
          </p:cNvPr>
          <p:cNvSpPr/>
          <p:nvPr/>
        </p:nvSpPr>
        <p:spPr>
          <a:xfrm>
            <a:off x="2176951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A169A19-65E6-4165-A8FA-11C08A5D39F9}"/>
              </a:ext>
            </a:extLst>
          </p:cNvPr>
          <p:cNvSpPr/>
          <p:nvPr/>
        </p:nvSpPr>
        <p:spPr>
          <a:xfrm>
            <a:off x="3401087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EFF173F-04D2-4956-A48A-AEF16710B861}"/>
              </a:ext>
            </a:extLst>
          </p:cNvPr>
          <p:cNvSpPr/>
          <p:nvPr/>
        </p:nvSpPr>
        <p:spPr>
          <a:xfrm>
            <a:off x="3005043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1C4DE0E-B88D-4C54-AEDD-3C1FD172AA66}"/>
              </a:ext>
            </a:extLst>
          </p:cNvPr>
          <p:cNvSpPr/>
          <p:nvPr/>
        </p:nvSpPr>
        <p:spPr>
          <a:xfrm>
            <a:off x="4589219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087DCE-7433-4E0C-8E08-F6AD22B980FD}"/>
              </a:ext>
            </a:extLst>
          </p:cNvPr>
          <p:cNvSpPr/>
          <p:nvPr/>
        </p:nvSpPr>
        <p:spPr>
          <a:xfrm>
            <a:off x="4193175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88BBDE6-00E5-4493-B696-7266894F2032}"/>
              </a:ext>
            </a:extLst>
          </p:cNvPr>
          <p:cNvSpPr/>
          <p:nvPr/>
        </p:nvSpPr>
        <p:spPr>
          <a:xfrm>
            <a:off x="5777351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F814823-D56D-4428-B685-14571532C6C4}"/>
              </a:ext>
            </a:extLst>
          </p:cNvPr>
          <p:cNvSpPr/>
          <p:nvPr/>
        </p:nvSpPr>
        <p:spPr>
          <a:xfrm>
            <a:off x="5381307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C16D5DE-C0B3-41A3-9890-9A5C4E2E3682}"/>
              </a:ext>
            </a:extLst>
          </p:cNvPr>
          <p:cNvCxnSpPr>
            <a:stCxn id="77" idx="3"/>
            <a:endCxn id="79" idx="1"/>
          </p:cNvCxnSpPr>
          <p:nvPr/>
        </p:nvCxnSpPr>
        <p:spPr>
          <a:xfrm>
            <a:off x="2572995" y="5554525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585B82D-9965-4B14-BF0A-F35778B91AD4}"/>
              </a:ext>
            </a:extLst>
          </p:cNvPr>
          <p:cNvCxnSpPr>
            <a:cxnSpLocks/>
            <a:stCxn id="80" idx="3"/>
            <a:endCxn id="83" idx="1"/>
          </p:cNvCxnSpPr>
          <p:nvPr/>
        </p:nvCxnSpPr>
        <p:spPr>
          <a:xfrm>
            <a:off x="4985263" y="5554525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8C3F07F-725C-41C7-9AC0-614AB0A1B05F}"/>
              </a:ext>
            </a:extLst>
          </p:cNvPr>
          <p:cNvSpPr txBox="1"/>
          <p:nvPr/>
        </p:nvSpPr>
        <p:spPr>
          <a:xfrm>
            <a:off x="2227336" y="570725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F4C840B4-6E31-4277-B67C-6238A0E627BF}"/>
              </a:ext>
            </a:extLst>
          </p:cNvPr>
          <p:cNvCxnSpPr>
            <a:stCxn id="78" idx="3"/>
            <a:endCxn id="83" idx="2"/>
          </p:cNvCxnSpPr>
          <p:nvPr/>
        </p:nvCxnSpPr>
        <p:spPr>
          <a:xfrm>
            <a:off x="3797131" y="5554525"/>
            <a:ext cx="1782198" cy="198022"/>
          </a:xfrm>
          <a:prstGeom prst="curvedConnector4">
            <a:avLst>
              <a:gd name="adj1" fmla="val 10884"/>
              <a:gd name="adj2" fmla="val 2154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1998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함수 사용해 리스트 요소 삭제하기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a[:2]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5BB35F-C3D0-4455-8720-CFA576813DA8}"/>
              </a:ext>
            </a:extLst>
          </p:cNvPr>
          <p:cNvSpPr/>
          <p:nvPr/>
        </p:nvSpPr>
        <p:spPr>
          <a:xfrm>
            <a:off x="21806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DAE0DF-60C3-405E-AA24-42BD5DBFFF6F}"/>
              </a:ext>
            </a:extLst>
          </p:cNvPr>
          <p:cNvSpPr/>
          <p:nvPr/>
        </p:nvSpPr>
        <p:spPr>
          <a:xfrm>
            <a:off x="3404828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C2D8D4-84FD-4C7C-8C61-15DB0EDD683C}"/>
              </a:ext>
            </a:extLst>
          </p:cNvPr>
          <p:cNvSpPr/>
          <p:nvPr/>
        </p:nvSpPr>
        <p:spPr>
          <a:xfrm>
            <a:off x="3008784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F86104B-4A94-4BE1-A6E2-138D096459D9}"/>
              </a:ext>
            </a:extLst>
          </p:cNvPr>
          <p:cNvSpPr/>
          <p:nvPr/>
        </p:nvSpPr>
        <p:spPr>
          <a:xfrm>
            <a:off x="4592960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B7A5D7C-786A-476A-81BD-80FD915A8ACB}"/>
              </a:ext>
            </a:extLst>
          </p:cNvPr>
          <p:cNvSpPr/>
          <p:nvPr/>
        </p:nvSpPr>
        <p:spPr>
          <a:xfrm>
            <a:off x="4196916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3F9170-6936-48EC-8BA6-305E2DC7060F}"/>
              </a:ext>
            </a:extLst>
          </p:cNvPr>
          <p:cNvSpPr/>
          <p:nvPr/>
        </p:nvSpPr>
        <p:spPr>
          <a:xfrm>
            <a:off x="57810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555486-BFBE-47A8-8DED-08089D636835}"/>
              </a:ext>
            </a:extLst>
          </p:cNvPr>
          <p:cNvSpPr/>
          <p:nvPr/>
        </p:nvSpPr>
        <p:spPr>
          <a:xfrm>
            <a:off x="5385048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13BFB15-C8E3-4FE2-B0D1-8A8A9D183280}"/>
              </a:ext>
            </a:extLst>
          </p:cNvPr>
          <p:cNvCxnSpPr>
            <a:stCxn id="49" idx="3"/>
            <a:endCxn id="55" idx="1"/>
          </p:cNvCxnSpPr>
          <p:nvPr/>
        </p:nvCxnSpPr>
        <p:spPr>
          <a:xfrm>
            <a:off x="2576736" y="4251323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A5DD23C-8233-401A-A60D-467F6BC5938F}"/>
              </a:ext>
            </a:extLst>
          </p:cNvPr>
          <p:cNvCxnSpPr>
            <a:cxnSpLocks/>
            <a:stCxn id="50" idx="3"/>
            <a:endCxn id="64" idx="1"/>
          </p:cNvCxnSpPr>
          <p:nvPr/>
        </p:nvCxnSpPr>
        <p:spPr>
          <a:xfrm>
            <a:off x="3800872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E56E67E-AFD0-4A9D-8061-02A0625C9497}"/>
              </a:ext>
            </a:extLst>
          </p:cNvPr>
          <p:cNvCxnSpPr>
            <a:cxnSpLocks/>
            <a:stCxn id="62" idx="3"/>
            <a:endCxn id="66" idx="1"/>
          </p:cNvCxnSpPr>
          <p:nvPr/>
        </p:nvCxnSpPr>
        <p:spPr>
          <a:xfrm>
            <a:off x="4989004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B1979BF-CE25-4198-8E73-D74EE66ECA36}"/>
              </a:ext>
            </a:extLst>
          </p:cNvPr>
          <p:cNvSpPr txBox="1"/>
          <p:nvPr/>
        </p:nvSpPr>
        <p:spPr>
          <a:xfrm>
            <a:off x="2231077" y="440404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2D91B2E-6F82-40CB-820F-3C39888AFCC7}"/>
              </a:ext>
            </a:extLst>
          </p:cNvPr>
          <p:cNvSpPr/>
          <p:nvPr/>
        </p:nvSpPr>
        <p:spPr>
          <a:xfrm>
            <a:off x="4396641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9F79DA-16BC-4D04-A3E8-84DF1CE796D6}"/>
              </a:ext>
            </a:extLst>
          </p:cNvPr>
          <p:cNvSpPr/>
          <p:nvPr/>
        </p:nvSpPr>
        <p:spPr>
          <a:xfrm>
            <a:off x="4980587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18F867-51F7-42D0-A6F7-033B8A7CB839}"/>
              </a:ext>
            </a:extLst>
          </p:cNvPr>
          <p:cNvSpPr txBox="1"/>
          <p:nvPr/>
        </p:nvSpPr>
        <p:spPr>
          <a:xfrm>
            <a:off x="6569862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9546655D-0BAE-48B0-95A0-A16A64FC49B1}"/>
              </a:ext>
            </a:extLst>
          </p:cNvPr>
          <p:cNvSpPr/>
          <p:nvPr/>
        </p:nvSpPr>
        <p:spPr>
          <a:xfrm>
            <a:off x="5889104" y="2780928"/>
            <a:ext cx="532178" cy="365193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1EF4A8-772B-4F2E-8682-491BA546E84F}"/>
              </a:ext>
            </a:extLst>
          </p:cNvPr>
          <p:cNvSpPr/>
          <p:nvPr/>
        </p:nvSpPr>
        <p:spPr>
          <a:xfrm>
            <a:off x="6964559" y="405952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F6C2FC0-7A8F-4525-B2DE-DAA08D9CEF1B}"/>
              </a:ext>
            </a:extLst>
          </p:cNvPr>
          <p:cNvSpPr/>
          <p:nvPr/>
        </p:nvSpPr>
        <p:spPr>
          <a:xfrm>
            <a:off x="6568515" y="405952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0781C9-36E4-43A4-AF50-DC216C2C3F22}"/>
              </a:ext>
            </a:extLst>
          </p:cNvPr>
          <p:cNvSpPr/>
          <p:nvPr/>
        </p:nvSpPr>
        <p:spPr>
          <a:xfrm>
            <a:off x="8152691" y="405952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81A4012-2BA5-4FF4-ADC6-AA6ABDFFC3D3}"/>
              </a:ext>
            </a:extLst>
          </p:cNvPr>
          <p:cNvSpPr/>
          <p:nvPr/>
        </p:nvSpPr>
        <p:spPr>
          <a:xfrm>
            <a:off x="7756647" y="405952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17770A-6714-461C-86C3-5631CDC70BCD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6172471" y="425755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02FDD-99E2-4514-B270-81B177CD62D8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7360603" y="425755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183748-49EB-4FD0-8256-865423841827}"/>
              </a:ext>
            </a:extLst>
          </p:cNvPr>
          <p:cNvSpPr/>
          <p:nvPr/>
        </p:nvSpPr>
        <p:spPr>
          <a:xfrm>
            <a:off x="2180692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4475F8D-C97A-4882-9F02-E5DD745322B5}"/>
              </a:ext>
            </a:extLst>
          </p:cNvPr>
          <p:cNvSpPr/>
          <p:nvPr/>
        </p:nvSpPr>
        <p:spPr>
          <a:xfrm>
            <a:off x="3404828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7BAAFC1-E490-4BEA-A0DB-ED1FEC28171C}"/>
              </a:ext>
            </a:extLst>
          </p:cNvPr>
          <p:cNvSpPr/>
          <p:nvPr/>
        </p:nvSpPr>
        <p:spPr>
          <a:xfrm>
            <a:off x="3008784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75CCBCD-66F5-41EF-AFD2-D6BB4C00093F}"/>
              </a:ext>
            </a:extLst>
          </p:cNvPr>
          <p:cNvSpPr/>
          <p:nvPr/>
        </p:nvSpPr>
        <p:spPr>
          <a:xfrm>
            <a:off x="4592960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60C48E-0AD1-494F-89F1-396388F60CE4}"/>
              </a:ext>
            </a:extLst>
          </p:cNvPr>
          <p:cNvSpPr/>
          <p:nvPr/>
        </p:nvSpPr>
        <p:spPr>
          <a:xfrm>
            <a:off x="4196916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93D5BD9-EC25-4E0C-9594-F25D980032DE}"/>
              </a:ext>
            </a:extLst>
          </p:cNvPr>
          <p:cNvSpPr/>
          <p:nvPr/>
        </p:nvSpPr>
        <p:spPr>
          <a:xfrm>
            <a:off x="5781092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F96683-839E-4326-AC4E-EFF4FA93E992}"/>
              </a:ext>
            </a:extLst>
          </p:cNvPr>
          <p:cNvSpPr/>
          <p:nvPr/>
        </p:nvSpPr>
        <p:spPr>
          <a:xfrm>
            <a:off x="5385048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9D1F1F1-8E3B-4078-A1BD-E7531E2D47BE}"/>
              </a:ext>
            </a:extLst>
          </p:cNvPr>
          <p:cNvCxnSpPr>
            <a:cxnSpLocks/>
            <a:stCxn id="53" idx="3"/>
            <a:endCxn id="57" idx="1"/>
          </p:cNvCxnSpPr>
          <p:nvPr/>
        </p:nvCxnSpPr>
        <p:spPr>
          <a:xfrm>
            <a:off x="3800872" y="558193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B529417-3DA3-4C60-A5C3-87435659D98E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4989004" y="558193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F578E6-8CEF-4D64-B4EC-1EC8FAB71803}"/>
              </a:ext>
            </a:extLst>
          </p:cNvPr>
          <p:cNvSpPr txBox="1"/>
          <p:nvPr/>
        </p:nvSpPr>
        <p:spPr>
          <a:xfrm>
            <a:off x="2231077" y="57346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93D017-BA44-4097-A9C5-321AA7C5EF4F}"/>
              </a:ext>
            </a:extLst>
          </p:cNvPr>
          <p:cNvSpPr/>
          <p:nvPr/>
        </p:nvSpPr>
        <p:spPr>
          <a:xfrm>
            <a:off x="6964559" y="539013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AE5B8C8-10E5-4A81-94FB-F3757A7E5F07}"/>
              </a:ext>
            </a:extLst>
          </p:cNvPr>
          <p:cNvSpPr/>
          <p:nvPr/>
        </p:nvSpPr>
        <p:spPr>
          <a:xfrm>
            <a:off x="6568515" y="539013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FCDEEFA-4654-495F-9871-CF9A597C3258}"/>
              </a:ext>
            </a:extLst>
          </p:cNvPr>
          <p:cNvSpPr/>
          <p:nvPr/>
        </p:nvSpPr>
        <p:spPr>
          <a:xfrm>
            <a:off x="8152691" y="539013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9C17C44-20A3-49A1-8359-3CBAA26176A8}"/>
              </a:ext>
            </a:extLst>
          </p:cNvPr>
          <p:cNvSpPr/>
          <p:nvPr/>
        </p:nvSpPr>
        <p:spPr>
          <a:xfrm>
            <a:off x="7756647" y="539013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0B321E4-CE88-48D3-BD98-4CD26E65EC0B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6172471" y="558816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8E852F4-E80A-42ED-AB8A-2A5AF8F0C4D6}"/>
              </a:ext>
            </a:extLst>
          </p:cNvPr>
          <p:cNvCxnSpPr>
            <a:cxnSpLocks/>
            <a:stCxn id="68" idx="3"/>
            <a:endCxn id="74" idx="1"/>
          </p:cNvCxnSpPr>
          <p:nvPr/>
        </p:nvCxnSpPr>
        <p:spPr>
          <a:xfrm>
            <a:off x="7360603" y="558816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구부러짐 87">
            <a:extLst>
              <a:ext uri="{FF2B5EF4-FFF2-40B4-BE49-F238E27FC236}">
                <a16:creationId xmlns:a16="http://schemas.microsoft.com/office/drawing/2014/main" id="{FE7E2469-6650-40CE-A802-85D39D5D8BDA}"/>
              </a:ext>
            </a:extLst>
          </p:cNvPr>
          <p:cNvCxnSpPr>
            <a:cxnSpLocks/>
            <a:stCxn id="52" idx="3"/>
            <a:endCxn id="59" idx="2"/>
          </p:cNvCxnSpPr>
          <p:nvPr/>
        </p:nvCxnSpPr>
        <p:spPr>
          <a:xfrm>
            <a:off x="2576736" y="5581933"/>
            <a:ext cx="3006334" cy="198022"/>
          </a:xfrm>
          <a:prstGeom prst="curvedConnector4">
            <a:avLst>
              <a:gd name="adj1" fmla="val 8066"/>
              <a:gd name="adj2" fmla="val 2154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7A4BE23-8FD0-4CCB-B25B-0CC15844F2FF}"/>
              </a:ext>
            </a:extLst>
          </p:cNvPr>
          <p:cNvSpPr/>
          <p:nvPr/>
        </p:nvSpPr>
        <p:spPr>
          <a:xfrm>
            <a:off x="6984799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823DD31-BEAA-442E-9274-044F0D069570}"/>
              </a:ext>
            </a:extLst>
          </p:cNvPr>
          <p:cNvSpPr/>
          <p:nvPr/>
        </p:nvSpPr>
        <p:spPr>
          <a:xfrm>
            <a:off x="7568745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8AB6ADC-FDA7-4D2D-9628-A028BB4E85B7}"/>
              </a:ext>
            </a:extLst>
          </p:cNvPr>
          <p:cNvSpPr/>
          <p:nvPr/>
        </p:nvSpPr>
        <p:spPr>
          <a:xfrm>
            <a:off x="8152691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731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(tuple)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은 몇 가지 점을 제외하곤 리스트와 거의 비슷하며 리스트와 다른 점은 다음과 같다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680543" y="2497058"/>
            <a:ext cx="8460941" cy="302017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t1 = ()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t2 = (1,)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t3 = (1, 2, 3)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t4 = 1, 2, 3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t5 = ('a', 'b', ('ab', 'cd'))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print(t1)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print(t2)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print(t3)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print(t4)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print(t5)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60" name="Rectangle 8">
            <a:extLst>
              <a:ext uri="{FF2B5EF4-FFF2-40B4-BE49-F238E27FC236}">
                <a16:creationId xmlns:a16="http://schemas.microsoft.com/office/drawing/2014/main" id="{88F1D0FD-4F01-414F-B891-89254D30F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543" y="1701698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 ]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둘러싸지만 튜플은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 )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둘러싼다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그 값의 생성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수정이 가능하지만 튜플은 그 값을 바꿀 수 없다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2458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D4788F-FFA5-481B-878C-9EE1B13CD832}"/>
              </a:ext>
            </a:extLst>
          </p:cNvPr>
          <p:cNvGrpSpPr/>
          <p:nvPr/>
        </p:nvGrpSpPr>
        <p:grpSpPr>
          <a:xfrm>
            <a:off x="657130" y="1818890"/>
            <a:ext cx="8620913" cy="713760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E7A679-5FCB-4E07-9C0D-1769E93863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FB718C3-D81A-4588-A824-EB253F3D62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 = (1, 2, 'a', 'b')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del t1[0]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FCE290-B1B2-4839-B465-A400DA713F0A}"/>
              </a:ext>
            </a:extLst>
          </p:cNvPr>
          <p:cNvGrpSpPr/>
          <p:nvPr/>
        </p:nvGrpSpPr>
        <p:grpSpPr>
          <a:xfrm>
            <a:off x="657130" y="3507328"/>
            <a:ext cx="8620913" cy="71376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D8A763-DCC3-4DD6-BB6E-82E3795965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CF5B00-3EE6-4747-88C0-541521D4EB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 = (1, 2, 'a', 'b')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t1[0] = 'c'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5575C9AA-8181-4BA9-9189-FCEC028FF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316" y="4797152"/>
            <a:ext cx="8097371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왜 쓸까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프로그램을 작동하는 동안 변경되지 않은 데이터의 저장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read</a:t>
            </a:r>
            <a:r>
              <a:rPr lang="ko-KR" altLang="en-US" b="1">
                <a:latin typeface="+mj-ea"/>
                <a:ea typeface="+mj-ea"/>
              </a:rPr>
              <a:t> </a:t>
            </a:r>
            <a:r>
              <a:rPr lang="en-US" altLang="ko-KR" b="1">
                <a:latin typeface="+mj-ea"/>
                <a:ea typeface="+mj-ea"/>
              </a:rPr>
              <a:t>only</a:t>
            </a:r>
            <a:r>
              <a:rPr lang="ko-KR" altLang="en-US" b="1">
                <a:latin typeface="+mj-ea"/>
                <a:ea typeface="+mj-ea"/>
              </a:rPr>
              <a:t> 메모리에 저장 되므로 접근 속도가 빠르다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Ex) </a:t>
            </a:r>
            <a:r>
              <a:rPr lang="ko-KR" altLang="en-US" b="1">
                <a:latin typeface="+mj-ea"/>
                <a:ea typeface="+mj-ea"/>
              </a:rPr>
              <a:t>학번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우편번호등등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B3D98536-9DCF-4AA1-8D0D-1C7BD38AF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36785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튜플은 요소의 삭제 불가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6E61A1A4-37F0-4A32-A380-DC74CC148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309130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튜플은 요소 수정 불가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7B9FBCFB-6F8E-49C0-A608-1AC95643A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튜플의 요솟값은 한 번 정하면 지우거나 변경할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6343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D4788F-FFA5-481B-878C-9EE1B13CD832}"/>
              </a:ext>
            </a:extLst>
          </p:cNvPr>
          <p:cNvGrpSpPr/>
          <p:nvPr/>
        </p:nvGrpSpPr>
        <p:grpSpPr>
          <a:xfrm>
            <a:off x="657130" y="1450115"/>
            <a:ext cx="8620913" cy="713760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E7A679-5FCB-4E07-9C0D-1769E93863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FB718C3-D81A-4588-A824-EB253F3D62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일반 정수로 인식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47EBEAB-AE3B-4CE1-A01C-4E679C389126}"/>
              </a:ext>
            </a:extLst>
          </p:cNvPr>
          <p:cNvSpPr txBox="1"/>
          <p:nvPr/>
        </p:nvSpPr>
        <p:spPr>
          <a:xfrm>
            <a:off x="735502" y="219932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FCE290-B1B2-4839-B465-A400DA713F0A}"/>
              </a:ext>
            </a:extLst>
          </p:cNvPr>
          <p:cNvGrpSpPr/>
          <p:nvPr/>
        </p:nvGrpSpPr>
        <p:grpSpPr>
          <a:xfrm>
            <a:off x="657130" y="2838633"/>
            <a:ext cx="8620913" cy="71376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D8A763-DCC3-4DD6-BB6E-82E3795965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CF5B00-3EE6-4747-88C0-541521D4EB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(1,)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값이 하나인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Tuple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은 반드시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","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를 붙여야 함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27E0F0E-32D0-40B1-B624-761436873AF7}"/>
              </a:ext>
            </a:extLst>
          </p:cNvPr>
          <p:cNvSpPr txBox="1"/>
          <p:nvPr/>
        </p:nvSpPr>
        <p:spPr>
          <a:xfrm>
            <a:off x="735502" y="358784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(1,)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B3D98536-9DCF-4AA1-8D0D-1C7BD38AF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99908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요소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개 튜플 정의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33095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값이 연속적으로 이어진 자료형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6781083-CF72-4E1E-A144-987BDE142CA6}"/>
              </a:ext>
            </a:extLst>
          </p:cNvPr>
          <p:cNvGrpSpPr/>
          <p:nvPr/>
        </p:nvGrpSpPr>
        <p:grpSpPr>
          <a:xfrm>
            <a:off x="5239250" y="1709532"/>
            <a:ext cx="2126505" cy="425302"/>
            <a:chOff x="5239250" y="1709532"/>
            <a:chExt cx="2126505" cy="42530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D4649F-F321-48AA-8ACF-390FD8982056}"/>
                </a:ext>
              </a:extLst>
            </p:cNvPr>
            <p:cNvSpPr/>
            <p:nvPr/>
          </p:nvSpPr>
          <p:spPr>
            <a:xfrm>
              <a:off x="5664551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C7C9C97-53BC-43A0-8E1C-F8524D0477E0}"/>
                </a:ext>
              </a:extLst>
            </p:cNvPr>
            <p:cNvSpPr/>
            <p:nvPr/>
          </p:nvSpPr>
          <p:spPr>
            <a:xfrm>
              <a:off x="6089852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69A8596-84F4-4DC2-8B3B-D3ABEF976FEB}"/>
                </a:ext>
              </a:extLst>
            </p:cNvPr>
            <p:cNvSpPr/>
            <p:nvPr/>
          </p:nvSpPr>
          <p:spPr>
            <a:xfrm>
              <a:off x="6515154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CB6843-8087-424E-BCA1-D999037AD72B}"/>
                </a:ext>
              </a:extLst>
            </p:cNvPr>
            <p:cNvSpPr/>
            <p:nvPr/>
          </p:nvSpPr>
          <p:spPr>
            <a:xfrm>
              <a:off x="5239250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C5EE8F4-4B1C-4E09-9DD8-D24509E009F8}"/>
                </a:ext>
              </a:extLst>
            </p:cNvPr>
            <p:cNvSpPr/>
            <p:nvPr/>
          </p:nvSpPr>
          <p:spPr>
            <a:xfrm>
              <a:off x="6940454" y="1709532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109DDB-483A-42FC-9256-92BFF6D40562}"/>
              </a:ext>
            </a:extLst>
          </p:cNvPr>
          <p:cNvGrpSpPr/>
          <p:nvPr/>
        </p:nvGrpSpPr>
        <p:grpSpPr>
          <a:xfrm>
            <a:off x="5239250" y="2309364"/>
            <a:ext cx="2126505" cy="425302"/>
            <a:chOff x="5251089" y="2309364"/>
            <a:chExt cx="2126505" cy="42530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6EBEF80-20F2-4583-BFB0-F14CDA8723B1}"/>
                </a:ext>
              </a:extLst>
            </p:cNvPr>
            <p:cNvSpPr/>
            <p:nvPr/>
          </p:nvSpPr>
          <p:spPr>
            <a:xfrm>
              <a:off x="5676390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6BF43E-0536-481B-9140-17A3CC661662}"/>
                </a:ext>
              </a:extLst>
            </p:cNvPr>
            <p:cNvSpPr/>
            <p:nvPr/>
          </p:nvSpPr>
          <p:spPr>
            <a:xfrm>
              <a:off x="6101691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049C7B1-FAF8-405F-9B10-CD8907E21D0B}"/>
                </a:ext>
              </a:extLst>
            </p:cNvPr>
            <p:cNvSpPr/>
            <p:nvPr/>
          </p:nvSpPr>
          <p:spPr>
            <a:xfrm>
              <a:off x="6526993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0B64A21-5627-4F66-8963-B2BCB612000C}"/>
                </a:ext>
              </a:extLst>
            </p:cNvPr>
            <p:cNvSpPr/>
            <p:nvPr/>
          </p:nvSpPr>
          <p:spPr>
            <a:xfrm>
              <a:off x="5251089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144386E-8CDD-4001-A695-B6C852ED0130}"/>
                </a:ext>
              </a:extLst>
            </p:cNvPr>
            <p:cNvSpPr/>
            <p:nvPr/>
          </p:nvSpPr>
          <p:spPr>
            <a:xfrm>
              <a:off x="6952293" y="2309364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1D6BCE-DE72-4313-80D6-F925439708CC}"/>
              </a:ext>
            </a:extLst>
          </p:cNvPr>
          <p:cNvGrpSpPr/>
          <p:nvPr/>
        </p:nvGrpSpPr>
        <p:grpSpPr>
          <a:xfrm>
            <a:off x="5239250" y="2909196"/>
            <a:ext cx="2126505" cy="425302"/>
            <a:chOff x="5262928" y="2909196"/>
            <a:chExt cx="2126505" cy="42530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1898F73-AFCE-4A60-B4C8-42CD7371C833}"/>
                </a:ext>
              </a:extLst>
            </p:cNvPr>
            <p:cNvSpPr/>
            <p:nvPr/>
          </p:nvSpPr>
          <p:spPr>
            <a:xfrm>
              <a:off x="5688229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CE9F562-E4A9-4DC7-88EF-742EC6347F49}"/>
                </a:ext>
              </a:extLst>
            </p:cNvPr>
            <p:cNvSpPr/>
            <p:nvPr/>
          </p:nvSpPr>
          <p:spPr>
            <a:xfrm>
              <a:off x="6113530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521FC2F-B725-4195-B46F-A2B88319DD82}"/>
                </a:ext>
              </a:extLst>
            </p:cNvPr>
            <p:cNvSpPr/>
            <p:nvPr/>
          </p:nvSpPr>
          <p:spPr>
            <a:xfrm>
              <a:off x="6538832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CE5B472-62FE-4224-8AA6-D1F7413978DA}"/>
                </a:ext>
              </a:extLst>
            </p:cNvPr>
            <p:cNvSpPr/>
            <p:nvPr/>
          </p:nvSpPr>
          <p:spPr>
            <a:xfrm>
              <a:off x="5262928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5BE0AD2-72AA-4FDF-A161-40445D610BB5}"/>
                </a:ext>
              </a:extLst>
            </p:cNvPr>
            <p:cNvSpPr/>
            <p:nvPr/>
          </p:nvSpPr>
          <p:spPr>
            <a:xfrm>
              <a:off x="6964132" y="2909196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065552-506D-4E02-82EC-23B795734B0A}"/>
              </a:ext>
            </a:extLst>
          </p:cNvPr>
          <p:cNvGrpSpPr/>
          <p:nvPr/>
        </p:nvGrpSpPr>
        <p:grpSpPr>
          <a:xfrm>
            <a:off x="5239250" y="3509028"/>
            <a:ext cx="2126505" cy="425302"/>
            <a:chOff x="5274767" y="3509028"/>
            <a:chExt cx="2126505" cy="42530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4FB87E6-4C2C-4876-B65C-1C3572AFD580}"/>
                </a:ext>
              </a:extLst>
            </p:cNvPr>
            <p:cNvSpPr/>
            <p:nvPr/>
          </p:nvSpPr>
          <p:spPr>
            <a:xfrm>
              <a:off x="5700068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'e'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F2B28B2-391A-4317-981B-CF4D74BA358D}"/>
                </a:ext>
              </a:extLst>
            </p:cNvPr>
            <p:cNvSpPr/>
            <p:nvPr/>
          </p:nvSpPr>
          <p:spPr>
            <a:xfrm>
              <a:off x="6125369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'l'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45F6F48-8C48-42C0-B160-AA2EA2C71351}"/>
                </a:ext>
              </a:extLst>
            </p:cNvPr>
            <p:cNvSpPr/>
            <p:nvPr/>
          </p:nvSpPr>
          <p:spPr>
            <a:xfrm>
              <a:off x="6550671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'l'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E68E207-31C7-4725-A8BC-E30BF7BA5A3C}"/>
                </a:ext>
              </a:extLst>
            </p:cNvPr>
            <p:cNvSpPr/>
            <p:nvPr/>
          </p:nvSpPr>
          <p:spPr>
            <a:xfrm>
              <a:off x="5274767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'H'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B285606-4F41-43B1-9579-AB14C49974A2}"/>
                </a:ext>
              </a:extLst>
            </p:cNvPr>
            <p:cNvSpPr/>
            <p:nvPr/>
          </p:nvSpPr>
          <p:spPr>
            <a:xfrm>
              <a:off x="6975971" y="3509028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'o'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6965AA0-AAD4-474B-939D-1566E66D2159}"/>
              </a:ext>
            </a:extLst>
          </p:cNvPr>
          <p:cNvSpPr txBox="1"/>
          <p:nvPr/>
        </p:nvSpPr>
        <p:spPr>
          <a:xfrm>
            <a:off x="1172580" y="1737516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리스트 </a:t>
            </a:r>
            <a:r>
              <a:rPr lang="en-US" altLang="ko-KR">
                <a:latin typeface="Consolas" panose="020B0609020204030204" pitchFamily="49" charset="0"/>
              </a:rPr>
              <a:t>: [0, 1, 2, 3, 4, 5]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8D4C24-66C7-4294-8725-4A588B67FCE8}"/>
              </a:ext>
            </a:extLst>
          </p:cNvPr>
          <p:cNvSpPr txBox="1"/>
          <p:nvPr/>
        </p:nvSpPr>
        <p:spPr>
          <a:xfrm>
            <a:off x="1172580" y="2337348"/>
            <a:ext cx="33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튜플 </a:t>
            </a:r>
            <a:r>
              <a:rPr lang="en-US" altLang="ko-KR">
                <a:latin typeface="Consolas" panose="020B0609020204030204" pitchFamily="49" charset="0"/>
              </a:rPr>
              <a:t>: (0, 1, 2, 3, 4, 5)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F127A4-B19F-4963-A597-CE4D8CF63AF2}"/>
              </a:ext>
            </a:extLst>
          </p:cNvPr>
          <p:cNvSpPr txBox="1"/>
          <p:nvPr/>
        </p:nvSpPr>
        <p:spPr>
          <a:xfrm>
            <a:off x="1172580" y="292518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range : range(5)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AD0033-B6C8-431C-845E-2E941C77E371}"/>
              </a:ext>
            </a:extLst>
          </p:cNvPr>
          <p:cNvSpPr txBox="1"/>
          <p:nvPr/>
        </p:nvSpPr>
        <p:spPr>
          <a:xfrm>
            <a:off x="1172580" y="3537012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문자열 </a:t>
            </a:r>
            <a:r>
              <a:rPr lang="en-US" altLang="ko-KR">
                <a:latin typeface="Consolas" panose="020B0609020204030204" pitchFamily="49" charset="0"/>
              </a:rPr>
              <a:t>: 'Hello'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C38A2F8D-594C-4D1B-962D-FEB4E6662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430066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 자료형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9109253-2C76-48FA-95C0-3A02E1A3034B}"/>
              </a:ext>
            </a:extLst>
          </p:cNvPr>
          <p:cNvSpPr/>
          <p:nvPr/>
        </p:nvSpPr>
        <p:spPr>
          <a:xfrm>
            <a:off x="4304928" y="5021206"/>
            <a:ext cx="1440160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시퀀스 자료형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8225BE3-83D7-4226-A30F-B26EB315361C}"/>
              </a:ext>
            </a:extLst>
          </p:cNvPr>
          <p:cNvSpPr/>
          <p:nvPr/>
        </p:nvSpPr>
        <p:spPr>
          <a:xfrm>
            <a:off x="1244588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list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DA997A9-1E80-4176-A0E8-5203040E9416}"/>
              </a:ext>
            </a:extLst>
          </p:cNvPr>
          <p:cNvSpPr/>
          <p:nvPr/>
        </p:nvSpPr>
        <p:spPr>
          <a:xfrm>
            <a:off x="2540732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tuple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B4A4CE5-0DF6-40C3-BEE5-6B30A07D7921}"/>
              </a:ext>
            </a:extLst>
          </p:cNvPr>
          <p:cNvSpPr/>
          <p:nvPr/>
        </p:nvSpPr>
        <p:spPr>
          <a:xfrm>
            <a:off x="3836876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range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2131019-9977-4171-A021-02651321DA09}"/>
              </a:ext>
            </a:extLst>
          </p:cNvPr>
          <p:cNvSpPr/>
          <p:nvPr/>
        </p:nvSpPr>
        <p:spPr>
          <a:xfrm>
            <a:off x="5133020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str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A023D7F-65C7-43EB-97B2-2D53801F0FB9}"/>
              </a:ext>
            </a:extLst>
          </p:cNvPr>
          <p:cNvSpPr/>
          <p:nvPr/>
        </p:nvSpPr>
        <p:spPr>
          <a:xfrm>
            <a:off x="6429164" y="5870628"/>
            <a:ext cx="1044116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bytes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8F1E6AD-520F-458B-B635-2F5E2AC3690F}"/>
              </a:ext>
            </a:extLst>
          </p:cNvPr>
          <p:cNvSpPr/>
          <p:nvPr/>
        </p:nvSpPr>
        <p:spPr>
          <a:xfrm>
            <a:off x="7725308" y="5870628"/>
            <a:ext cx="1441328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bytearray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F5BA62D3-1002-48AF-AAD9-5EABEC02E16A}"/>
              </a:ext>
            </a:extLst>
          </p:cNvPr>
          <p:cNvCxnSpPr>
            <a:stCxn id="43" idx="2"/>
            <a:endCxn id="44" idx="0"/>
          </p:cNvCxnSpPr>
          <p:nvPr/>
        </p:nvCxnSpPr>
        <p:spPr>
          <a:xfrm rot="5400000">
            <a:off x="3153803" y="3999423"/>
            <a:ext cx="484048" cy="325836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F241DF-F72C-427B-A86C-5B07E7BD19E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 rot="5400000">
            <a:off x="3801875" y="4647495"/>
            <a:ext cx="484048" cy="196221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128CCA67-24C0-4DB3-B179-B6ACF6AD7AC4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 rot="5400000">
            <a:off x="4449947" y="5295567"/>
            <a:ext cx="484048" cy="6660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409FD5EA-039C-4876-8E92-3A464A125DD6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 rot="16200000" flipH="1">
            <a:off x="5098019" y="5313569"/>
            <a:ext cx="484048" cy="63007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DA74B2C8-BB62-4F66-A947-C3AB1292EC34}"/>
              </a:ext>
            </a:extLst>
          </p:cNvPr>
          <p:cNvCxnSpPr>
            <a:cxnSpLocks/>
            <a:stCxn id="43" idx="2"/>
            <a:endCxn id="48" idx="0"/>
          </p:cNvCxnSpPr>
          <p:nvPr/>
        </p:nvCxnSpPr>
        <p:spPr>
          <a:xfrm rot="16200000" flipH="1">
            <a:off x="5746091" y="4665497"/>
            <a:ext cx="484048" cy="19262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B80AD182-F8A2-4D58-BD47-4C59E8EF6306}"/>
              </a:ext>
            </a:extLst>
          </p:cNvPr>
          <p:cNvCxnSpPr>
            <a:cxnSpLocks/>
            <a:stCxn id="43" idx="2"/>
            <a:endCxn id="49" idx="0"/>
          </p:cNvCxnSpPr>
          <p:nvPr/>
        </p:nvCxnSpPr>
        <p:spPr>
          <a:xfrm rot="16200000" flipH="1">
            <a:off x="6493466" y="3918122"/>
            <a:ext cx="484048" cy="34209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751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특정 값이 있는지 확인하기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in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304764"/>
            <a:ext cx="8460941" cy="1003950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 ,90]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print(30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print(100 in 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5289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not in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2994010"/>
            <a:ext cx="8460941" cy="1003950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 ,90]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print(100 not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print(30 not in 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305111C-62C6-4A85-9D62-A5AD2CA8B9BC}"/>
              </a:ext>
            </a:extLst>
          </p:cNvPr>
          <p:cNvGrpSpPr/>
          <p:nvPr/>
        </p:nvGrpSpPr>
        <p:grpSpPr>
          <a:xfrm>
            <a:off x="664772" y="4342671"/>
            <a:ext cx="8460941" cy="369332"/>
            <a:chOff x="704528" y="1448780"/>
            <a:chExt cx="7920881" cy="100811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7FF0AC4-14CC-4FE1-99B1-50DB44B7663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BB8AB90-F9E0-46BE-AB1A-E060B58359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43 in (38, 76,43,62, 19)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141F29C-1D94-465B-9F39-5021FB7EA182}"/>
              </a:ext>
            </a:extLst>
          </p:cNvPr>
          <p:cNvGrpSpPr/>
          <p:nvPr/>
        </p:nvGrpSpPr>
        <p:grpSpPr>
          <a:xfrm>
            <a:off x="664772" y="4875010"/>
            <a:ext cx="8460941" cy="369332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15C0F6E-5EFA-4833-9925-55C84322C0D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A7FD77A-3675-4331-B789-9C8BDFC6856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in range(10)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9FA12AC9-71A2-461A-A6D1-93B88520F9EC}"/>
              </a:ext>
            </a:extLst>
          </p:cNvPr>
          <p:cNvGrpSpPr/>
          <p:nvPr/>
        </p:nvGrpSpPr>
        <p:grpSpPr>
          <a:xfrm>
            <a:off x="664772" y="5413126"/>
            <a:ext cx="8460941" cy="369332"/>
            <a:chOff x="704528" y="1448780"/>
            <a:chExt cx="7920881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08B52FD-77AD-4DCC-AA26-674FE5D64A4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71B8341-BB16-4FD1-AC92-004E409B2BE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'P' in 'Hello, Python'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06315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 연결하기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 + 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304764"/>
            <a:ext cx="8460941" cy="1003950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[9, 8, 7, 6]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b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5289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+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연결할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2994010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range(0, 10) + range(10, 20)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75303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리스트 또는 튜플로 만들어서 연결하면 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218146"/>
            <a:ext cx="8460941" cy="369332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list(range(0, 10)) + list(range(10, 20))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E3E749-3ED4-42A1-93CF-1F38158A5C44}"/>
              </a:ext>
            </a:extLst>
          </p:cNvPr>
          <p:cNvGrpSpPr/>
          <p:nvPr/>
        </p:nvGrpSpPr>
        <p:grpSpPr>
          <a:xfrm>
            <a:off x="664772" y="4792506"/>
            <a:ext cx="8460941" cy="369332"/>
            <a:chOff x="704528" y="1448780"/>
            <a:chExt cx="7920881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4A78501-94D0-4418-8381-581AD9A61A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B2A3B0-E962-459D-9835-8579C41CAE5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tuple(range(0, 10)) + tuple(range(10, 20))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1918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CC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mtClean="0">
            <a:latin typeface="Consolas" panose="020B060902020403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74336</TotalTime>
  <Words>24066</Words>
  <Application>Microsoft Office PowerPoint</Application>
  <PresentationFormat>A4 용지(210x297mm)</PresentationFormat>
  <Paragraphs>5485</Paragraphs>
  <Slides>308</Slides>
  <Notes>308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308</vt:i4>
      </vt:variant>
    </vt:vector>
  </HeadingPairs>
  <TitlesOfParts>
    <vt:vector size="319" baseType="lpstr">
      <vt:lpstr>Wingdings</vt:lpstr>
      <vt:lpstr>Times New Roman</vt:lpstr>
      <vt:lpstr>맑은 고딕</vt:lpstr>
      <vt:lpstr>Arial</vt:lpstr>
      <vt:lpstr>맑은 고딕</vt:lpstr>
      <vt:lpstr>Consolas</vt:lpstr>
      <vt:lpstr>Calibri</vt:lpstr>
      <vt:lpstr>고도 M</vt:lpstr>
      <vt:lpstr>Candara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이영수/선임/시스템에어컨Control Biz.팀(youngsoo.lee@lge.com)</dc:creator>
  <cp:lastModifiedBy>kim jungin</cp:lastModifiedBy>
  <cp:revision>2961</cp:revision>
  <cp:lastPrinted>2018-09-03T04:45:55Z</cp:lastPrinted>
  <dcterms:created xsi:type="dcterms:W3CDTF">2015-04-18T08:49:35Z</dcterms:created>
  <dcterms:modified xsi:type="dcterms:W3CDTF">2021-07-13T03:41:00Z</dcterms:modified>
</cp:coreProperties>
</file>